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Lst>
  <p:sldSz cy="6858000" cx="9144000"/>
  <p:notesSz cx="6858000" cy="9144000"/>
  <p:embeddedFontLst>
    <p:embeddedFont>
      <p:font typeface="Proxima Nova"/>
      <p:regular r:id="rId71"/>
      <p:bold r:id="rId72"/>
      <p:italic r:id="rId73"/>
      <p:boldItalic r:id="rId74"/>
    </p:embeddedFont>
    <p:embeddedFont>
      <p:font typeface="Alfa Slab One"/>
      <p:regular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A10981-7EF5-4099-B2BE-2354AD004138}">
  <a:tblStyle styleId="{A6A10981-7EF5-4099-B2BE-2354AD00413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ProximaNova-italic.fntdata"/><Relationship Id="rId72" Type="http://schemas.openxmlformats.org/officeDocument/2006/relationships/font" Target="fonts/ProximaNova-bold.fntdata"/><Relationship Id="rId31" Type="http://schemas.openxmlformats.org/officeDocument/2006/relationships/slide" Target="slides/slide25.xml"/><Relationship Id="rId75" Type="http://schemas.openxmlformats.org/officeDocument/2006/relationships/font" Target="fonts/AlfaSlabOne-regular.fntdata"/><Relationship Id="rId30" Type="http://schemas.openxmlformats.org/officeDocument/2006/relationships/slide" Target="slides/slide24.xml"/><Relationship Id="rId74" Type="http://schemas.openxmlformats.org/officeDocument/2006/relationships/font" Target="fonts/ProximaNova-boldItalic.fnt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ProximaNova-regular.fntdata"/><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b04e38ef26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b04e38ef2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a320c3f83_0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a320c3f8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a320c3f83_0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a320c3f8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a320c3f83_0_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a320c3f8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When we come across hard problems or difficult situations, how we react to them is based on our own story.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a320c3f83_0_3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a320c3f8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a320c3f83_0_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a320c3f8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a320c3f83_0_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a320c3f8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aa320c3f83_0_5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aa320c3f8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b343439982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b34343998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081871fb8_0_7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b081871fb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b335de4935_0_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b335de493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b04e38ef26_0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b04e38ef2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b335de4935_0_4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b335de493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b32e4da6b4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b32e4da6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b32e4da6b4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b32e4da6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b335de4935_0_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b335de493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b32e4da6b4_0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b32e4da6b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b32e4da6b4_0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b32e4da6b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b335de4935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b335de49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b335de4935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b335de493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b335de4935_0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b335de493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b335de4935_0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b335de493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788d243049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88d2430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b335de4935_0_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b335de493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b343439982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b3434399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b335de4935_0_5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b335de493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b04e38ef26_0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b04e38ef2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b335de4935_0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b335de493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aa320c3f83_0_5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aa320c3f8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aa320c3f83_0_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aa320c3f8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aa320c3f83_0_7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aa320c3f8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b343439982_0_1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b34343998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b32e4da641_1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b32e4da64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b32e4da641_1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b32e4da641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788d243049_0_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788d24304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aa320c3f83_0_7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aa320c3f83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aa320c3f83_0_8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aa320c3f8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aa320c3f83_0_9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aa320c3f8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aa320c3f83_1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aa320c3f8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aa320c3f83_1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aa320c3f8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aa320c3f83_1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aa320c3f83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aa320c3f83_1_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aa320c3f83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aa320c3f83_1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aa320c3f83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aa320c3f83_1_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aa320c3f83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a320c3f83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a320c3f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b343439982_0_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b34343998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b32e4da641_1_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b32e4da641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788d243049_0_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788d24304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aa320c3f83_0_8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aa320c3f8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aa320c3f83_1_3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aa320c3f83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aa320c3f83_1_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aa320c3f83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aa320c3f83_1_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aa320c3f83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aa320c3f83_1_5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aa320c3f83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aa320c3f83_1_5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aa320c3f83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aa320c3f83_1_6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aa320c3f83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335de4935_0_5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335de493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aa320c3f83_1_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aa320c3f83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aa320c3f83_1_7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aa320c3f83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aa320c3f83_1_7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aa320c3f83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b343439982_0_2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b34343998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b32e4da641_1_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b32e4da641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a320c3f83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a320c3f8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a320c3f83_0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a320c3f8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a320c3f83_0_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a320c3f8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3668217"/>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794633"/>
            <a:ext cx="8520600" cy="26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4221097"/>
            <a:ext cx="8520600" cy="978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557233"/>
            <a:ext cx="8520600" cy="264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4299000"/>
            <a:ext cx="8520600" cy="1428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3307400"/>
            <a:ext cx="8114400" cy="32613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8424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987833"/>
            <a:ext cx="2808000" cy="4104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701800"/>
            <a:ext cx="5683800" cy="5454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834132"/>
            <a:ext cx="4045200" cy="20691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3974834"/>
            <a:ext cx="4045200" cy="1794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5644967"/>
            <a:ext cx="5998800" cy="7983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4.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794633"/>
            <a:ext cx="8520600" cy="26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SHG Women Empowerment</a:t>
            </a:r>
            <a:endParaRPr/>
          </a:p>
        </p:txBody>
      </p:sp>
      <p:sp>
        <p:nvSpPr>
          <p:cNvPr id="57" name="Google Shape;57;p13"/>
          <p:cNvSpPr txBox="1"/>
          <p:nvPr>
            <p:ph idx="1" type="subTitle"/>
          </p:nvPr>
        </p:nvSpPr>
        <p:spPr>
          <a:xfrm>
            <a:off x="311700" y="4221097"/>
            <a:ext cx="8520600" cy="97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Growth Mindset?</a:t>
            </a:r>
            <a:endParaRPr/>
          </a:p>
        </p:txBody>
      </p:sp>
      <p:sp>
        <p:nvSpPr>
          <p:cNvPr id="109" name="Google Shape;109;p22"/>
          <p:cNvSpPr txBox="1"/>
          <p:nvPr>
            <p:ph idx="1" type="body"/>
          </p:nvPr>
        </p:nvSpPr>
        <p:spPr>
          <a:xfrm>
            <a:off x="311700" y="1769408"/>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A person with a growth mindset understand that certain people have special talents and that intelligence varies from person to person, but it’s also something that can be developed and increased with effort and hard work. </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They take joy in the learning process that comes from seeking new information, forming new strategies, and taking inspiration from others. They embrace difficulties and challenges as a means to develop new skills and grow.</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a:t>
            </a:r>
            <a:r>
              <a:rPr lang="en-GB"/>
              <a:t>to shift fixed mindset to a growth mindset</a:t>
            </a:r>
            <a:endParaRPr/>
          </a:p>
        </p:txBody>
      </p:sp>
      <p:sp>
        <p:nvSpPr>
          <p:cNvPr id="115" name="Google Shape;115;p23"/>
          <p:cNvSpPr txBox="1"/>
          <p:nvPr>
            <p:ph idx="1" type="body"/>
          </p:nvPr>
        </p:nvSpPr>
        <p:spPr>
          <a:xfrm>
            <a:off x="311700" y="1769408"/>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It’s not possible to apply a growth mindset all the time. The critical thing is to recognise important situations which can set off a fixed mindset and learn to switch to a growth mindset.</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We all need to learn to shift:</a:t>
            </a:r>
            <a:endParaRPr sz="2400"/>
          </a:p>
          <a:p>
            <a:pPr indent="-381000" lvl="1" marL="914400" rtl="0" algn="l">
              <a:lnSpc>
                <a:spcPct val="100000"/>
              </a:lnSpc>
              <a:spcBef>
                <a:spcPts val="0"/>
              </a:spcBef>
              <a:spcAft>
                <a:spcPts val="0"/>
              </a:spcAft>
              <a:buSzPts val="2400"/>
              <a:buChar char="○"/>
            </a:pPr>
            <a:r>
              <a:rPr lang="en-GB" sz="2400"/>
              <a:t>from self doubt to potential for growth, </a:t>
            </a:r>
            <a:endParaRPr sz="2400"/>
          </a:p>
          <a:p>
            <a:pPr indent="-381000" lvl="1" marL="914400" rtl="0" algn="l">
              <a:lnSpc>
                <a:spcPct val="100000"/>
              </a:lnSpc>
              <a:spcBef>
                <a:spcPts val="0"/>
              </a:spcBef>
              <a:spcAft>
                <a:spcPts val="0"/>
              </a:spcAft>
              <a:buSzPts val="2400"/>
              <a:buChar char="○"/>
            </a:pPr>
            <a:r>
              <a:rPr lang="en-GB" sz="2400"/>
              <a:t>from worrying about the outcomes to taking interest in the process, </a:t>
            </a:r>
            <a:endParaRPr sz="2400"/>
          </a:p>
          <a:p>
            <a:pPr indent="-381000" lvl="1" marL="914400" rtl="0" algn="l">
              <a:lnSpc>
                <a:spcPct val="100000"/>
              </a:lnSpc>
              <a:spcBef>
                <a:spcPts val="0"/>
              </a:spcBef>
              <a:spcAft>
                <a:spcPts val="0"/>
              </a:spcAft>
              <a:buSzPts val="2400"/>
              <a:buChar char="○"/>
            </a:pPr>
            <a:r>
              <a:rPr lang="en-GB" sz="2400"/>
              <a:t>from a victim to adopting a role of a creator by taking responsibility and </a:t>
            </a:r>
            <a:endParaRPr sz="2400"/>
          </a:p>
          <a:p>
            <a:pPr indent="-381000" lvl="1" marL="914400" rtl="0" algn="l">
              <a:lnSpc>
                <a:spcPct val="100000"/>
              </a:lnSpc>
              <a:spcBef>
                <a:spcPts val="0"/>
              </a:spcBef>
              <a:spcAft>
                <a:spcPts val="0"/>
              </a:spcAft>
              <a:buSzPts val="2400"/>
              <a:buChar char="○"/>
            </a:pPr>
            <a:r>
              <a:rPr lang="en-GB" sz="2400"/>
              <a:t>from fear of failures to learning through them.</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to shift fixed mindset to a growth mindset</a:t>
            </a:r>
            <a:endParaRPr/>
          </a:p>
        </p:txBody>
      </p:sp>
      <p:sp>
        <p:nvSpPr>
          <p:cNvPr id="121" name="Google Shape;121;p24"/>
          <p:cNvSpPr txBox="1"/>
          <p:nvPr>
            <p:ph idx="1" type="body"/>
          </p:nvPr>
        </p:nvSpPr>
        <p:spPr>
          <a:xfrm>
            <a:off x="311700" y="1769408"/>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CHOOSE TO TELL YOURSELF A DIFFERENT STORY</a:t>
            </a:r>
            <a:endParaRPr b="1" sz="2400"/>
          </a:p>
          <a:p>
            <a:pPr indent="-381000" lvl="0" marL="457200" rtl="0" algn="l">
              <a:lnSpc>
                <a:spcPct val="100000"/>
              </a:lnSpc>
              <a:spcBef>
                <a:spcPts val="1600"/>
              </a:spcBef>
              <a:spcAft>
                <a:spcPts val="0"/>
              </a:spcAft>
              <a:buSzPts val="2400"/>
              <a:buChar char="●"/>
            </a:pPr>
            <a:r>
              <a:rPr lang="en-GB" sz="2400"/>
              <a:t>Instead of telling yourself, </a:t>
            </a:r>
            <a:endParaRPr sz="2400"/>
          </a:p>
          <a:p>
            <a:pPr indent="-381000" lvl="1" marL="914400" rtl="0" algn="l">
              <a:lnSpc>
                <a:spcPct val="100000"/>
              </a:lnSpc>
              <a:spcBef>
                <a:spcPts val="0"/>
              </a:spcBef>
              <a:spcAft>
                <a:spcPts val="0"/>
              </a:spcAft>
              <a:buSzPts val="2400"/>
              <a:buChar char="○"/>
            </a:pPr>
            <a:r>
              <a:rPr lang="en-GB" sz="2400"/>
              <a:t>I am not good at it/ I can’t do it</a:t>
            </a:r>
            <a:endParaRPr sz="2400"/>
          </a:p>
          <a:p>
            <a:pPr indent="-381000" lvl="1" marL="914400" rtl="0" algn="l">
              <a:lnSpc>
                <a:spcPct val="100000"/>
              </a:lnSpc>
              <a:spcBef>
                <a:spcPts val="0"/>
              </a:spcBef>
              <a:spcAft>
                <a:spcPts val="0"/>
              </a:spcAft>
              <a:buSzPts val="2400"/>
              <a:buChar char="○"/>
            </a:pPr>
            <a:r>
              <a:rPr lang="en-GB" sz="2400"/>
              <a:t>I do not have the ability to learn </a:t>
            </a:r>
            <a:endParaRPr sz="2400"/>
          </a:p>
          <a:p>
            <a:pPr indent="-381000" lvl="1" marL="914400" rtl="0" algn="l">
              <a:lnSpc>
                <a:spcPct val="100000"/>
              </a:lnSpc>
              <a:spcBef>
                <a:spcPts val="0"/>
              </a:spcBef>
              <a:spcAft>
                <a:spcPts val="0"/>
              </a:spcAft>
              <a:buSzPts val="2400"/>
              <a:buChar char="○"/>
            </a:pPr>
            <a:r>
              <a:rPr lang="en-GB" sz="2400"/>
              <a:t>I give up because it’s beyond me</a:t>
            </a:r>
            <a:endParaRPr sz="2400"/>
          </a:p>
          <a:p>
            <a:pPr indent="-381000" lvl="1" marL="914400" rtl="0" algn="l">
              <a:lnSpc>
                <a:spcPct val="100000"/>
              </a:lnSpc>
              <a:spcBef>
                <a:spcPts val="0"/>
              </a:spcBef>
              <a:spcAft>
                <a:spcPts val="0"/>
              </a:spcAft>
              <a:buSzPts val="2400"/>
              <a:buChar char="○"/>
            </a:pPr>
            <a:r>
              <a:rPr lang="en-GB" sz="2400"/>
              <a:t>I have fixed potential/ I am who I am </a:t>
            </a:r>
            <a:endParaRPr sz="2400"/>
          </a:p>
          <a:p>
            <a:pPr indent="0" lvl="0" marL="0" rtl="0" algn="l">
              <a:lnSpc>
                <a:spcPct val="100000"/>
              </a:lnSpc>
              <a:spcBef>
                <a:spcPts val="1600"/>
              </a:spcBef>
              <a:spcAft>
                <a:spcPts val="0"/>
              </a:spcAft>
              <a:buNone/>
            </a:pPr>
            <a:r>
              <a:t/>
            </a:r>
            <a:endParaRPr sz="1000"/>
          </a:p>
          <a:p>
            <a:pPr indent="-381000" lvl="0" marL="457200" rtl="0" algn="l">
              <a:lnSpc>
                <a:spcPct val="100000"/>
              </a:lnSpc>
              <a:spcBef>
                <a:spcPts val="1600"/>
              </a:spcBef>
              <a:spcAft>
                <a:spcPts val="0"/>
              </a:spcAft>
              <a:buSzPts val="2400"/>
              <a:buChar char="●"/>
            </a:pPr>
            <a:r>
              <a:rPr lang="en-GB" sz="2400"/>
              <a:t>Choose to say,</a:t>
            </a:r>
            <a:endParaRPr sz="2400"/>
          </a:p>
          <a:p>
            <a:pPr indent="-381000" lvl="1" marL="914400" rtl="0" algn="l">
              <a:lnSpc>
                <a:spcPct val="100000"/>
              </a:lnSpc>
              <a:spcBef>
                <a:spcPts val="0"/>
              </a:spcBef>
              <a:spcAft>
                <a:spcPts val="0"/>
              </a:spcAft>
              <a:buSzPts val="2400"/>
              <a:buChar char="○"/>
            </a:pPr>
            <a:r>
              <a:rPr lang="en-GB" sz="2400"/>
              <a:t>I can do better/ I can do it</a:t>
            </a:r>
            <a:endParaRPr sz="2400"/>
          </a:p>
          <a:p>
            <a:pPr indent="-381000" lvl="1" marL="914400" rtl="0" algn="l">
              <a:lnSpc>
                <a:spcPct val="100000"/>
              </a:lnSpc>
              <a:spcBef>
                <a:spcPts val="0"/>
              </a:spcBef>
              <a:spcAft>
                <a:spcPts val="0"/>
              </a:spcAft>
              <a:buSzPts val="2400"/>
              <a:buChar char="○"/>
            </a:pPr>
            <a:r>
              <a:rPr lang="en-GB" sz="2400"/>
              <a:t>I want to try and not give up</a:t>
            </a:r>
            <a:endParaRPr sz="2400"/>
          </a:p>
          <a:p>
            <a:pPr indent="-381000" lvl="1" marL="914400" rtl="0" algn="l">
              <a:lnSpc>
                <a:spcPct val="100000"/>
              </a:lnSpc>
              <a:spcBef>
                <a:spcPts val="0"/>
              </a:spcBef>
              <a:spcAft>
                <a:spcPts val="0"/>
              </a:spcAft>
              <a:buSzPts val="2400"/>
              <a:buChar char="○"/>
            </a:pPr>
            <a:r>
              <a:rPr lang="en-GB" sz="2400"/>
              <a:t>I believe in myself/ It’s possible only if I try</a:t>
            </a:r>
            <a:endParaRPr sz="2400"/>
          </a:p>
          <a:p>
            <a:pPr indent="-381000" lvl="1" marL="914400" rtl="0" algn="l">
              <a:lnSpc>
                <a:spcPct val="100000"/>
              </a:lnSpc>
              <a:spcBef>
                <a:spcPts val="0"/>
              </a:spcBef>
              <a:spcAft>
                <a:spcPts val="0"/>
              </a:spcAft>
              <a:buSzPts val="2400"/>
              <a:buChar char="○"/>
            </a:pPr>
            <a:r>
              <a:rPr lang="en-GB" sz="2400"/>
              <a:t>It’s ok to fail/ I can learn from my mistakes</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to shift fixed mindset to a growth mindset</a:t>
            </a:r>
            <a:endParaRPr/>
          </a:p>
        </p:txBody>
      </p:sp>
      <p:sp>
        <p:nvSpPr>
          <p:cNvPr id="127" name="Google Shape;127;p25"/>
          <p:cNvSpPr txBox="1"/>
          <p:nvPr>
            <p:ph idx="1" type="body"/>
          </p:nvPr>
        </p:nvSpPr>
        <p:spPr>
          <a:xfrm>
            <a:off x="311700" y="1769408"/>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SET LEARNING GOALS</a:t>
            </a:r>
            <a:endParaRPr b="1" sz="2400"/>
          </a:p>
          <a:p>
            <a:pPr indent="-381000" lvl="0" marL="457200" rtl="0" algn="l">
              <a:lnSpc>
                <a:spcPct val="100000"/>
              </a:lnSpc>
              <a:spcBef>
                <a:spcPts val="1600"/>
              </a:spcBef>
              <a:spcAft>
                <a:spcPts val="0"/>
              </a:spcAft>
              <a:buSzPts val="2400"/>
              <a:buChar char="●"/>
            </a:pPr>
            <a:r>
              <a:rPr lang="en-GB" sz="2400"/>
              <a:t>Commit to learning everyday as opposed to seeking goals that prove your worth. For example, instead of setting a goal to lose 30 kgs, commit to eating healthy everyday. </a:t>
            </a:r>
            <a:endParaRPr sz="2400"/>
          </a:p>
          <a:p>
            <a:pPr indent="-381000" lvl="0" marL="457200" rtl="0" algn="l">
              <a:lnSpc>
                <a:spcPct val="100000"/>
              </a:lnSpc>
              <a:spcBef>
                <a:spcPts val="0"/>
              </a:spcBef>
              <a:spcAft>
                <a:spcPts val="0"/>
              </a:spcAft>
              <a:buSzPts val="2400"/>
              <a:buChar char="●"/>
            </a:pPr>
            <a:r>
              <a:rPr lang="en-GB" sz="2400"/>
              <a:t>Focusing on the process as opposed to the outcome helps us look for small continuous improvements that add up over a period of time. </a:t>
            </a:r>
            <a:endParaRPr sz="2400"/>
          </a:p>
          <a:p>
            <a:pPr indent="-381000" lvl="0" marL="457200" rtl="0" algn="l">
              <a:lnSpc>
                <a:spcPct val="100000"/>
              </a:lnSpc>
              <a:spcBef>
                <a:spcPts val="0"/>
              </a:spcBef>
              <a:spcAft>
                <a:spcPts val="0"/>
              </a:spcAft>
              <a:buSzPts val="2400"/>
              <a:buChar char="●"/>
            </a:pPr>
            <a:r>
              <a:rPr lang="en-GB" sz="2400"/>
              <a:t>By shifting to learning, we can consciously choose a path in which hard work, effort, deliberate practice and persistence will be the key to success. </a:t>
            </a:r>
            <a:endParaRPr sz="2400"/>
          </a:p>
          <a:p>
            <a:pPr indent="-381000" lvl="0" marL="457200" rtl="0" algn="l">
              <a:lnSpc>
                <a:spcPct val="100000"/>
              </a:lnSpc>
              <a:spcBef>
                <a:spcPts val="0"/>
              </a:spcBef>
              <a:spcAft>
                <a:spcPts val="0"/>
              </a:spcAft>
              <a:buSzPts val="2400"/>
              <a:buChar char="●"/>
            </a:pPr>
            <a:r>
              <a:rPr lang="en-GB" sz="2400"/>
              <a:t>Success doesn’t come in a day. It’s a result of years of hard work in which learning never ends.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to shift fixed mindset to a growth mindset</a:t>
            </a:r>
            <a:endParaRPr/>
          </a:p>
        </p:txBody>
      </p:sp>
      <p:sp>
        <p:nvSpPr>
          <p:cNvPr id="133" name="Google Shape;133;p26"/>
          <p:cNvSpPr txBox="1"/>
          <p:nvPr>
            <p:ph idx="1" type="body"/>
          </p:nvPr>
        </p:nvSpPr>
        <p:spPr>
          <a:xfrm>
            <a:off x="311700" y="1769408"/>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CHOOSE CONTINUOUS IMPROVEMENT</a:t>
            </a:r>
            <a:endParaRPr b="1" sz="2400"/>
          </a:p>
          <a:p>
            <a:pPr indent="-381000" lvl="0" marL="457200" rtl="0" algn="l">
              <a:lnSpc>
                <a:spcPct val="100000"/>
              </a:lnSpc>
              <a:spcBef>
                <a:spcPts val="1600"/>
              </a:spcBef>
              <a:spcAft>
                <a:spcPts val="0"/>
              </a:spcAft>
              <a:buSzPts val="2400"/>
              <a:buChar char="●"/>
            </a:pPr>
            <a:r>
              <a:rPr lang="en-GB" sz="2400"/>
              <a:t>There’s a difference between seeking challenges and setting out to do what’s impractical. If you try to climb a mountain without building physical strength, there’s no way you can succeed.</a:t>
            </a:r>
            <a:endParaRPr sz="2400"/>
          </a:p>
          <a:p>
            <a:pPr indent="0" lvl="0" marL="0" rtl="0" algn="l">
              <a:lnSpc>
                <a:spcPct val="100000"/>
              </a:lnSpc>
              <a:spcBef>
                <a:spcPts val="1600"/>
              </a:spcBef>
              <a:spcAft>
                <a:spcPts val="0"/>
              </a:spcAft>
              <a:buNone/>
            </a:pPr>
            <a:r>
              <a:t/>
            </a:r>
            <a:endParaRPr sz="1000"/>
          </a:p>
          <a:p>
            <a:pPr indent="-381000" lvl="0" marL="457200" rtl="0" algn="l">
              <a:lnSpc>
                <a:spcPct val="100000"/>
              </a:lnSpc>
              <a:spcBef>
                <a:spcPts val="1600"/>
              </a:spcBef>
              <a:spcAft>
                <a:spcPts val="0"/>
              </a:spcAft>
              <a:buSzPts val="2400"/>
              <a:buChar char="●"/>
            </a:pPr>
            <a:r>
              <a:rPr lang="en-GB" sz="2400"/>
              <a:t>You can set up a path for continuous improvement by slowly building upon your current abilities. Choose activities that are neither too easy nor too difficult, just a little over your current abilities. They provide a perfect opportunity to step outside your comfort zone without leading to anxiety.</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to shift fixed mindset to a growth mindset</a:t>
            </a:r>
            <a:endParaRPr/>
          </a:p>
        </p:txBody>
      </p:sp>
      <p:sp>
        <p:nvSpPr>
          <p:cNvPr id="139" name="Google Shape;139;p27"/>
          <p:cNvSpPr txBox="1"/>
          <p:nvPr>
            <p:ph idx="1" type="body"/>
          </p:nvPr>
        </p:nvSpPr>
        <p:spPr>
          <a:xfrm>
            <a:off x="311700" y="1769408"/>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BE CONSISTENT AND FLEXIBLE</a:t>
            </a:r>
            <a:endParaRPr b="1" sz="2400"/>
          </a:p>
          <a:p>
            <a:pPr indent="-381000" lvl="0" marL="457200" rtl="0" algn="l">
              <a:lnSpc>
                <a:spcPct val="100000"/>
              </a:lnSpc>
              <a:spcBef>
                <a:spcPts val="1600"/>
              </a:spcBef>
              <a:spcAft>
                <a:spcPts val="0"/>
              </a:spcAft>
              <a:buSzPts val="2400"/>
              <a:buChar char="●"/>
            </a:pPr>
            <a:r>
              <a:rPr lang="en-GB" sz="2400"/>
              <a:t>You cannot shift from fixed mindset to a growth mindset in a day. Much like other things, it requires practice. </a:t>
            </a:r>
            <a:endParaRPr sz="2400"/>
          </a:p>
          <a:p>
            <a:pPr indent="0" lvl="0" marL="0" rtl="0" algn="l">
              <a:lnSpc>
                <a:spcPct val="100000"/>
              </a:lnSpc>
              <a:spcBef>
                <a:spcPts val="1600"/>
              </a:spcBef>
              <a:spcAft>
                <a:spcPts val="0"/>
              </a:spcAft>
              <a:buNone/>
            </a:pPr>
            <a:r>
              <a:t/>
            </a:r>
            <a:endParaRPr sz="800"/>
          </a:p>
          <a:p>
            <a:pPr indent="-381000" lvl="0" marL="457200" rtl="0" algn="l">
              <a:lnSpc>
                <a:spcPct val="100000"/>
              </a:lnSpc>
              <a:spcBef>
                <a:spcPts val="1600"/>
              </a:spcBef>
              <a:spcAft>
                <a:spcPts val="0"/>
              </a:spcAft>
              <a:buSzPts val="2400"/>
              <a:buChar char="●"/>
            </a:pPr>
            <a:r>
              <a:rPr lang="en-GB" sz="2400"/>
              <a:t>Be consistent in reflecting on your past behaviour by asking:</a:t>
            </a:r>
            <a:endParaRPr sz="2400"/>
          </a:p>
          <a:p>
            <a:pPr indent="-381000" lvl="1" marL="914400" rtl="0" algn="l">
              <a:lnSpc>
                <a:spcPct val="100000"/>
              </a:lnSpc>
              <a:spcBef>
                <a:spcPts val="0"/>
              </a:spcBef>
              <a:spcAft>
                <a:spcPts val="0"/>
              </a:spcAft>
              <a:buSzPts val="2400"/>
              <a:buChar char="○"/>
            </a:pPr>
            <a:r>
              <a:rPr lang="en-GB" sz="2400"/>
              <a:t>How did you act last time? Did you choose a fixed or a growth mindset?</a:t>
            </a:r>
            <a:endParaRPr sz="2400"/>
          </a:p>
          <a:p>
            <a:pPr indent="-381000" lvl="1" marL="914400" rtl="0" algn="l">
              <a:lnSpc>
                <a:spcPct val="100000"/>
              </a:lnSpc>
              <a:spcBef>
                <a:spcPts val="0"/>
              </a:spcBef>
              <a:spcAft>
                <a:spcPts val="0"/>
              </a:spcAft>
              <a:buSzPts val="2400"/>
              <a:buChar char="○"/>
            </a:pPr>
            <a:r>
              <a:rPr lang="en-GB" sz="2400"/>
              <a:t>What made you choose one mindset over the other?</a:t>
            </a:r>
            <a:endParaRPr sz="2400"/>
          </a:p>
          <a:p>
            <a:pPr indent="-381000" lvl="1" marL="914400" rtl="0" algn="l">
              <a:lnSpc>
                <a:spcPct val="100000"/>
              </a:lnSpc>
              <a:spcBef>
                <a:spcPts val="0"/>
              </a:spcBef>
              <a:spcAft>
                <a:spcPts val="0"/>
              </a:spcAft>
              <a:buSzPts val="2400"/>
              <a:buChar char="○"/>
            </a:pPr>
            <a:r>
              <a:rPr lang="en-GB" sz="2400"/>
              <a:t>Is there a pattern in events that makes you adopt a fixed mindset?</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to shift fixed mindset to a growth mindset</a:t>
            </a:r>
            <a:endParaRPr/>
          </a:p>
        </p:txBody>
      </p:sp>
      <p:sp>
        <p:nvSpPr>
          <p:cNvPr id="145" name="Google Shape;145;p28"/>
          <p:cNvSpPr txBox="1"/>
          <p:nvPr>
            <p:ph idx="1" type="body"/>
          </p:nvPr>
        </p:nvSpPr>
        <p:spPr>
          <a:xfrm>
            <a:off x="311700" y="1769408"/>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BE CONSISTENT AND FLEXIBLE</a:t>
            </a:r>
            <a:endParaRPr b="1" sz="2400"/>
          </a:p>
          <a:p>
            <a:pPr indent="-381000" lvl="0" marL="457200" rtl="0" algn="l">
              <a:lnSpc>
                <a:spcPct val="100000"/>
              </a:lnSpc>
              <a:spcBef>
                <a:spcPts val="1600"/>
              </a:spcBef>
              <a:spcAft>
                <a:spcPts val="0"/>
              </a:spcAft>
              <a:buSzPts val="2400"/>
              <a:buChar char="●"/>
            </a:pPr>
            <a:r>
              <a:rPr lang="en-GB" sz="2400"/>
              <a:t>By asking yourself these questions on a regular basis and being flexible to learn from them, you can identify your fixed mindset trigger points and develop new strategies to adopt a growth mindset.</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to shift fixed mindset to a growth mindset</a:t>
            </a:r>
            <a:endParaRPr/>
          </a:p>
        </p:txBody>
      </p:sp>
      <p:sp>
        <p:nvSpPr>
          <p:cNvPr id="151" name="Google Shape;151;p29"/>
          <p:cNvSpPr txBox="1"/>
          <p:nvPr>
            <p:ph idx="1" type="body"/>
          </p:nvPr>
        </p:nvSpPr>
        <p:spPr>
          <a:xfrm>
            <a:off x="311700" y="1769408"/>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Let’s discuss what we can do.</a:t>
            </a:r>
            <a:endParaRPr b="1" sz="2400"/>
          </a:p>
          <a:p>
            <a:pPr indent="-381000" lvl="0" marL="457200" rtl="0" algn="l">
              <a:lnSpc>
                <a:spcPct val="200000"/>
              </a:lnSpc>
              <a:spcBef>
                <a:spcPts val="1600"/>
              </a:spcBef>
              <a:spcAft>
                <a:spcPts val="0"/>
              </a:spcAft>
              <a:buSzPts val="2400"/>
              <a:buChar char="●"/>
            </a:pPr>
            <a:r>
              <a:rPr lang="en-GB" sz="2400"/>
              <a:t>Choose To Tell Yourself A Different Story</a:t>
            </a:r>
            <a:endParaRPr sz="2400"/>
          </a:p>
          <a:p>
            <a:pPr indent="-381000" lvl="0" marL="457200" rtl="0" algn="l">
              <a:lnSpc>
                <a:spcPct val="200000"/>
              </a:lnSpc>
              <a:spcBef>
                <a:spcPts val="0"/>
              </a:spcBef>
              <a:spcAft>
                <a:spcPts val="0"/>
              </a:spcAft>
              <a:buSzPts val="2400"/>
              <a:buChar char="●"/>
            </a:pPr>
            <a:r>
              <a:rPr lang="en-GB" sz="2400"/>
              <a:t>Set Learning Goals</a:t>
            </a:r>
            <a:endParaRPr sz="2400"/>
          </a:p>
          <a:p>
            <a:pPr indent="-381000" lvl="0" marL="457200" rtl="0" algn="l">
              <a:lnSpc>
                <a:spcPct val="200000"/>
              </a:lnSpc>
              <a:spcBef>
                <a:spcPts val="0"/>
              </a:spcBef>
              <a:spcAft>
                <a:spcPts val="0"/>
              </a:spcAft>
              <a:buSzPts val="2400"/>
              <a:buChar char="●"/>
            </a:pPr>
            <a:r>
              <a:rPr lang="en-GB" sz="2400"/>
              <a:t>Choose Continuous Improvement</a:t>
            </a:r>
            <a:endParaRPr sz="2400"/>
          </a:p>
          <a:p>
            <a:pPr indent="-381000" lvl="0" marL="457200" rtl="0" algn="l">
              <a:lnSpc>
                <a:spcPct val="200000"/>
              </a:lnSpc>
              <a:spcBef>
                <a:spcPts val="0"/>
              </a:spcBef>
              <a:spcAft>
                <a:spcPts val="0"/>
              </a:spcAft>
              <a:buSzPts val="2400"/>
              <a:buChar char="●"/>
            </a:pPr>
            <a:r>
              <a:rPr lang="en-GB" sz="2400"/>
              <a:t>Be Consistent And Flexible</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30"/>
          <p:cNvPicPr preferRelativeResize="0"/>
          <p:nvPr/>
        </p:nvPicPr>
        <p:blipFill>
          <a:blip r:embed="rId3">
            <a:alphaModFix/>
          </a:blip>
          <a:stretch>
            <a:fillRect/>
          </a:stretch>
        </p:blipFill>
        <p:spPr>
          <a:xfrm>
            <a:off x="1114425" y="476250"/>
            <a:ext cx="6915150" cy="5905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txBox="1"/>
          <p:nvPr>
            <p:ph type="title"/>
          </p:nvPr>
        </p:nvSpPr>
        <p:spPr>
          <a:xfrm>
            <a:off x="311700" y="3307400"/>
            <a:ext cx="8114400" cy="326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Life Goals Setting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Topics to be covered</a:t>
            </a:r>
            <a:endParaRPr/>
          </a:p>
        </p:txBody>
      </p:sp>
      <p:sp>
        <p:nvSpPr>
          <p:cNvPr id="63" name="Google Shape;63;p1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0"/>
              </a:spcBef>
              <a:spcAft>
                <a:spcPts val="0"/>
              </a:spcAft>
              <a:buSzPts val="2400"/>
              <a:buChar char="●"/>
            </a:pPr>
            <a:r>
              <a:rPr lang="en-GB" sz="2400"/>
              <a:t>Growth Mindset</a:t>
            </a:r>
            <a:endParaRPr sz="2400"/>
          </a:p>
          <a:p>
            <a:pPr indent="-381000" lvl="0" marL="457200" rtl="0" algn="l">
              <a:lnSpc>
                <a:spcPct val="200000"/>
              </a:lnSpc>
              <a:spcBef>
                <a:spcPts val="0"/>
              </a:spcBef>
              <a:spcAft>
                <a:spcPts val="0"/>
              </a:spcAft>
              <a:buSzPts val="2400"/>
              <a:buChar char="●"/>
            </a:pPr>
            <a:r>
              <a:rPr lang="en-GB" sz="2400"/>
              <a:t>Life Goals Setting</a:t>
            </a:r>
            <a:endParaRPr sz="2400"/>
          </a:p>
          <a:p>
            <a:pPr indent="-381000" lvl="0" marL="457200" rtl="0" algn="l">
              <a:lnSpc>
                <a:spcPct val="200000"/>
              </a:lnSpc>
              <a:spcBef>
                <a:spcPts val="0"/>
              </a:spcBef>
              <a:spcAft>
                <a:spcPts val="0"/>
              </a:spcAft>
              <a:buSzPts val="2400"/>
              <a:buChar char="●"/>
            </a:pPr>
            <a:r>
              <a:rPr lang="en-GB" sz="2400"/>
              <a:t>Time Management</a:t>
            </a:r>
            <a:endParaRPr sz="2400"/>
          </a:p>
          <a:p>
            <a:pPr indent="-381000" lvl="0" marL="457200" rtl="0" algn="l">
              <a:lnSpc>
                <a:spcPct val="200000"/>
              </a:lnSpc>
              <a:spcBef>
                <a:spcPts val="0"/>
              </a:spcBef>
              <a:spcAft>
                <a:spcPts val="0"/>
              </a:spcAft>
              <a:buSzPts val="2400"/>
              <a:buChar char="●"/>
            </a:pPr>
            <a:r>
              <a:rPr lang="en-GB" sz="2400"/>
              <a:t>Communications Skills</a:t>
            </a:r>
            <a:endParaRPr sz="2400"/>
          </a:p>
          <a:p>
            <a:pPr indent="-381000" lvl="0" marL="457200" rtl="0" algn="l">
              <a:lnSpc>
                <a:spcPct val="200000"/>
              </a:lnSpc>
              <a:spcBef>
                <a:spcPts val="0"/>
              </a:spcBef>
              <a:spcAft>
                <a:spcPts val="0"/>
              </a:spcAft>
              <a:buSzPts val="2400"/>
              <a:buChar char="●"/>
            </a:pPr>
            <a:r>
              <a:rPr lang="en-GB" sz="2400"/>
              <a:t>Stress &amp; Emotions Management</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2"/>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Life Goals Setting</a:t>
            </a:r>
            <a:endParaRPr/>
          </a:p>
        </p:txBody>
      </p:sp>
      <p:sp>
        <p:nvSpPr>
          <p:cNvPr id="167" name="Google Shape;167;p32"/>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Goals big and small can be the stepping-stones to a happier life and the way we set them can make a difference to achieving them.</a:t>
            </a:r>
            <a:endParaRPr sz="2400"/>
          </a:p>
          <a:p>
            <a:pPr indent="0" lvl="0" marL="45720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In the first place, what are goals?</a:t>
            </a:r>
            <a:endParaRPr sz="2400"/>
          </a:p>
          <a:p>
            <a:pPr indent="0" lvl="0" marL="45720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Goals are defined as the desired results you envision, plan and commit to achieve.</a:t>
            </a:r>
            <a:endParaRPr sz="2400"/>
          </a:p>
          <a:p>
            <a:pPr indent="0" lvl="0" marL="0" rtl="0" algn="l">
              <a:lnSpc>
                <a:spcPct val="100000"/>
              </a:lnSpc>
              <a:spcBef>
                <a:spcPts val="1600"/>
              </a:spcBef>
              <a:spcAft>
                <a:spcPts val="1600"/>
              </a:spcAft>
              <a:buNone/>
            </a:pPr>
            <a:r>
              <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Life Goals Setting</a:t>
            </a:r>
            <a:endParaRPr/>
          </a:p>
        </p:txBody>
      </p:sp>
      <p:sp>
        <p:nvSpPr>
          <p:cNvPr id="173" name="Google Shape;173;p3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So, what is the difference between goals and dreams?</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Goals are dreams that come true after you have commited to act on your plans for your dreams.</a:t>
            </a:r>
            <a:endParaRPr sz="2400"/>
          </a:p>
          <a:p>
            <a:pPr indent="0" lvl="0" marL="45720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Ask yourself these questions:</a:t>
            </a:r>
            <a:endParaRPr sz="2400"/>
          </a:p>
          <a:p>
            <a:pPr indent="-381000" lvl="1" marL="914400" rtl="0" algn="l">
              <a:lnSpc>
                <a:spcPct val="100000"/>
              </a:lnSpc>
              <a:spcBef>
                <a:spcPts val="0"/>
              </a:spcBef>
              <a:spcAft>
                <a:spcPts val="0"/>
              </a:spcAft>
              <a:buSzPts val="2400"/>
              <a:buChar char="○"/>
            </a:pPr>
            <a:r>
              <a:rPr lang="en-GB" sz="2400"/>
              <a:t>Where do you see yourself in 1, 3, 5 years from now?</a:t>
            </a:r>
            <a:endParaRPr sz="2400"/>
          </a:p>
          <a:p>
            <a:pPr indent="-381000" lvl="1" marL="914400" rtl="0" algn="l">
              <a:lnSpc>
                <a:spcPct val="100000"/>
              </a:lnSpc>
              <a:spcBef>
                <a:spcPts val="0"/>
              </a:spcBef>
              <a:spcAft>
                <a:spcPts val="0"/>
              </a:spcAft>
              <a:buSzPts val="2400"/>
              <a:buChar char="○"/>
            </a:pPr>
            <a:r>
              <a:rPr lang="en-GB" sz="2400"/>
              <a:t>How will your income and savings be like?</a:t>
            </a:r>
            <a:endParaRPr sz="2400"/>
          </a:p>
          <a:p>
            <a:pPr indent="-381000" lvl="1" marL="914400" rtl="0" algn="l">
              <a:lnSpc>
                <a:spcPct val="100000"/>
              </a:lnSpc>
              <a:spcBef>
                <a:spcPts val="0"/>
              </a:spcBef>
              <a:spcAft>
                <a:spcPts val="0"/>
              </a:spcAft>
              <a:buSzPts val="2400"/>
              <a:buChar char="○"/>
            </a:pPr>
            <a:r>
              <a:rPr lang="en-GB" sz="2400"/>
              <a:t>What will you be doing with your family?</a:t>
            </a:r>
            <a:endParaRPr sz="2400"/>
          </a:p>
          <a:p>
            <a:pPr indent="-381000" lvl="1" marL="914400" rtl="0" algn="l">
              <a:lnSpc>
                <a:spcPct val="100000"/>
              </a:lnSpc>
              <a:spcBef>
                <a:spcPts val="0"/>
              </a:spcBef>
              <a:spcAft>
                <a:spcPts val="0"/>
              </a:spcAft>
              <a:buSzPts val="2400"/>
              <a:buChar char="○"/>
            </a:pPr>
            <a:r>
              <a:rPr lang="en-GB" sz="2400"/>
              <a:t>How do you feel thinking of these?</a:t>
            </a:r>
            <a:endParaRPr sz="2400"/>
          </a:p>
          <a:p>
            <a:pPr indent="0" lvl="0" marL="0" rtl="0" algn="l">
              <a:lnSpc>
                <a:spcPct val="100000"/>
              </a:lnSpc>
              <a:spcBef>
                <a:spcPts val="1600"/>
              </a:spcBef>
              <a:spcAft>
                <a:spcPts val="1600"/>
              </a:spcAft>
              <a:buNone/>
            </a:pPr>
            <a:r>
              <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are </a:t>
            </a:r>
            <a:r>
              <a:rPr lang="en-GB"/>
              <a:t>Life Goals Important?</a:t>
            </a:r>
            <a:endParaRPr/>
          </a:p>
        </p:txBody>
      </p:sp>
      <p:sp>
        <p:nvSpPr>
          <p:cNvPr id="179" name="Google Shape;179;p3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Goals help us look forward in life by provide us with a direction of focus.</a:t>
            </a:r>
            <a:endParaRPr sz="2400"/>
          </a:p>
          <a:p>
            <a:pPr indent="0" lvl="0" marL="45720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Goals help us to chart a plan for our future.</a:t>
            </a:r>
            <a:endParaRPr sz="2400"/>
          </a:p>
          <a:p>
            <a:pPr indent="0" lvl="0" marL="45720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Goals motivate us to act on our plans.</a:t>
            </a:r>
            <a:endParaRPr sz="2400"/>
          </a:p>
          <a:p>
            <a:pPr indent="0" lvl="0" marL="0" rtl="0" algn="l">
              <a:lnSpc>
                <a:spcPct val="100000"/>
              </a:lnSpc>
              <a:spcBef>
                <a:spcPts val="1600"/>
              </a:spcBef>
              <a:spcAft>
                <a:spcPts val="1600"/>
              </a:spcAft>
              <a:buNone/>
            </a:pPr>
            <a:r>
              <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are some of your Life Goals?</a:t>
            </a:r>
            <a:endParaRPr/>
          </a:p>
        </p:txBody>
      </p:sp>
      <p:sp>
        <p:nvSpPr>
          <p:cNvPr id="185" name="Google Shape;185;p3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We can plan for Short-Term, Medium Term &amp; Long-Term goals.</a:t>
            </a:r>
            <a:endParaRPr sz="2400"/>
          </a:p>
          <a:p>
            <a:pPr indent="0" lvl="0" marL="0" rtl="0" algn="l">
              <a:lnSpc>
                <a:spcPct val="100000"/>
              </a:lnSpc>
              <a:spcBef>
                <a:spcPts val="1600"/>
              </a:spcBef>
              <a:spcAft>
                <a:spcPts val="1600"/>
              </a:spcAft>
              <a:buNone/>
            </a:pPr>
            <a:r>
              <a:t/>
            </a:r>
            <a:endParaRPr sz="2400"/>
          </a:p>
        </p:txBody>
      </p:sp>
      <p:graphicFrame>
        <p:nvGraphicFramePr>
          <p:cNvPr id="186" name="Google Shape;186;p35"/>
          <p:cNvGraphicFramePr/>
          <p:nvPr/>
        </p:nvGraphicFramePr>
        <p:xfrm>
          <a:off x="417225" y="2863975"/>
          <a:ext cx="3000000" cy="3000000"/>
        </p:xfrm>
        <a:graphic>
          <a:graphicData uri="http://schemas.openxmlformats.org/drawingml/2006/table">
            <a:tbl>
              <a:tblPr>
                <a:noFill/>
                <a:tableStyleId>{A6A10981-7EF5-4099-B2BE-2354AD004138}</a:tableStyleId>
              </a:tblPr>
              <a:tblGrid>
                <a:gridCol w="2769850"/>
                <a:gridCol w="2769850"/>
                <a:gridCol w="2769850"/>
              </a:tblGrid>
              <a:tr h="665850">
                <a:tc>
                  <a:txBody>
                    <a:bodyPr/>
                    <a:lstStyle/>
                    <a:p>
                      <a:pPr indent="0" lvl="0" marL="0" rtl="0" algn="ctr">
                        <a:spcBef>
                          <a:spcPts val="0"/>
                        </a:spcBef>
                        <a:spcAft>
                          <a:spcPts val="0"/>
                        </a:spcAft>
                        <a:buNone/>
                      </a:pPr>
                      <a:r>
                        <a:rPr b="1" lang="en-GB" sz="2000"/>
                        <a:t>Short-Term</a:t>
                      </a:r>
                      <a:endParaRPr b="1" sz="2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GB" sz="2000"/>
                        <a:t>Medium-Term</a:t>
                      </a:r>
                      <a:endParaRPr b="1" sz="2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GB" sz="2000"/>
                        <a:t>Long-Term</a:t>
                      </a:r>
                      <a:endParaRPr b="1" sz="2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0275">
                <a:tc>
                  <a:txBody>
                    <a:bodyPr/>
                    <a:lstStyle/>
                    <a:p>
                      <a:pPr indent="0" lvl="0" marL="0" rtl="0" algn="l">
                        <a:spcBef>
                          <a:spcPts val="0"/>
                        </a:spcBef>
                        <a:spcAft>
                          <a:spcPts val="0"/>
                        </a:spcAft>
                        <a:buNone/>
                      </a:pPr>
                      <a:r>
                        <a:rPr lang="en-GB" sz="1800"/>
                        <a:t>Eg. Go to KL, Malaysia for a 4 days holiday for next school holidays.</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800"/>
                        <a:t>Eg. Save for a renovation of $20,000 in 3 years time.</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800"/>
                        <a:t>Eg. Save for Children Education in 20 years time.</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do we set</a:t>
            </a:r>
            <a:r>
              <a:rPr lang="en-GB"/>
              <a:t> goals?</a:t>
            </a:r>
            <a:endParaRPr/>
          </a:p>
        </p:txBody>
      </p:sp>
      <p:sp>
        <p:nvSpPr>
          <p:cNvPr id="192" name="Google Shape;192;p3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DECIDE</a:t>
            </a:r>
            <a:endParaRPr b="1" sz="2400"/>
          </a:p>
          <a:p>
            <a:pPr indent="-381000" lvl="0" marL="457200" rtl="0" algn="l">
              <a:lnSpc>
                <a:spcPct val="100000"/>
              </a:lnSpc>
              <a:spcBef>
                <a:spcPts val="1600"/>
              </a:spcBef>
              <a:spcAft>
                <a:spcPts val="0"/>
              </a:spcAft>
              <a:buSzPts val="2400"/>
              <a:buChar char="●"/>
            </a:pPr>
            <a:r>
              <a:rPr lang="en-GB" sz="2400"/>
              <a:t>Think of something you want to do or work towards. </a:t>
            </a:r>
            <a:endParaRPr sz="2400"/>
          </a:p>
          <a:p>
            <a:pPr indent="-381000" lvl="0" marL="457200" rtl="0" algn="l">
              <a:lnSpc>
                <a:spcPct val="100000"/>
              </a:lnSpc>
              <a:spcBef>
                <a:spcPts val="0"/>
              </a:spcBef>
              <a:spcAft>
                <a:spcPts val="0"/>
              </a:spcAft>
              <a:buSzPts val="2400"/>
              <a:buChar char="●"/>
            </a:pPr>
            <a:r>
              <a:rPr lang="en-GB" sz="2400"/>
              <a:t>It doesn't matter what, as long as it's something you want to do - ideally something you're interested in or feel excited by. </a:t>
            </a:r>
            <a:endParaRPr sz="2400"/>
          </a:p>
          <a:p>
            <a:pPr indent="-381000" lvl="0" marL="457200" rtl="0" algn="l">
              <a:lnSpc>
                <a:spcPct val="100000"/>
              </a:lnSpc>
              <a:spcBef>
                <a:spcPts val="0"/>
              </a:spcBef>
              <a:spcAft>
                <a:spcPts val="0"/>
              </a:spcAft>
              <a:buSzPts val="2400"/>
              <a:buChar char="●"/>
            </a:pPr>
            <a:r>
              <a:rPr lang="en-GB" sz="2400"/>
              <a:t>It should be something you want to do for its own sake not for something or someone else. </a:t>
            </a:r>
            <a:endParaRPr sz="2400"/>
          </a:p>
          <a:p>
            <a:pPr indent="-381000" lvl="0" marL="457200" rtl="0" algn="l">
              <a:lnSpc>
                <a:spcPct val="100000"/>
              </a:lnSpc>
              <a:spcBef>
                <a:spcPts val="0"/>
              </a:spcBef>
              <a:spcAft>
                <a:spcPts val="0"/>
              </a:spcAft>
              <a:buSzPts val="2400"/>
              <a:buChar char="●"/>
            </a:pPr>
            <a:r>
              <a:rPr lang="en-GB" sz="2400"/>
              <a:t>It can be a big thing or a small thing - sometimes it is easier to get going with something small. </a:t>
            </a:r>
            <a:endParaRPr sz="2400"/>
          </a:p>
          <a:p>
            <a:pPr indent="-381000" lvl="0" marL="457200" rtl="0" algn="l">
              <a:lnSpc>
                <a:spcPct val="100000"/>
              </a:lnSpc>
              <a:spcBef>
                <a:spcPts val="0"/>
              </a:spcBef>
              <a:spcAft>
                <a:spcPts val="0"/>
              </a:spcAft>
              <a:buSzPts val="2400"/>
              <a:buChar char="●"/>
            </a:pPr>
            <a:r>
              <a:rPr lang="en-GB" sz="2400"/>
              <a:t>And it often helps if it's something that's just a little bit beyond what you currently can do - goals that stretch us can be motivating!</a:t>
            </a:r>
            <a:endParaRPr sz="2400"/>
          </a:p>
          <a:p>
            <a:pPr indent="0" lvl="0" marL="0" rtl="0" algn="l">
              <a:lnSpc>
                <a:spcPct val="100000"/>
              </a:lnSpc>
              <a:spcBef>
                <a:spcPts val="1600"/>
              </a:spcBef>
              <a:spcAft>
                <a:spcPts val="1600"/>
              </a:spcAft>
              <a:buNone/>
            </a:pPr>
            <a:r>
              <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do we set goals?</a:t>
            </a:r>
            <a:endParaRPr/>
          </a:p>
        </p:txBody>
      </p:sp>
      <p:sp>
        <p:nvSpPr>
          <p:cNvPr id="198" name="Google Shape;198;p3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WRITE IT DOWN</a:t>
            </a:r>
            <a:endParaRPr b="1" sz="2400"/>
          </a:p>
          <a:p>
            <a:pPr indent="-381000" lvl="0" marL="457200" rtl="0" algn="l">
              <a:lnSpc>
                <a:spcPct val="100000"/>
              </a:lnSpc>
              <a:spcBef>
                <a:spcPts val="1600"/>
              </a:spcBef>
              <a:spcAft>
                <a:spcPts val="0"/>
              </a:spcAft>
              <a:buSzPts val="2400"/>
              <a:buChar char="●"/>
            </a:pPr>
            <a:r>
              <a:rPr lang="en-GB" sz="2400"/>
              <a:t>Writing down our goals increases our chances of sticking with them. </a:t>
            </a:r>
            <a:endParaRPr sz="2400"/>
          </a:p>
          <a:p>
            <a:pPr indent="-381000" lvl="0" marL="457200" rtl="0" algn="l">
              <a:lnSpc>
                <a:spcPct val="100000"/>
              </a:lnSpc>
              <a:spcBef>
                <a:spcPts val="0"/>
              </a:spcBef>
              <a:spcAft>
                <a:spcPts val="0"/>
              </a:spcAft>
              <a:buSzPts val="2400"/>
              <a:buChar char="●"/>
            </a:pPr>
            <a:r>
              <a:rPr lang="en-GB" sz="2400"/>
              <a:t>Ask yourself: What it will 'look' like and how will you feel when you've done it? How does it connect to who or what you value in your life? </a:t>
            </a:r>
            <a:endParaRPr sz="2400"/>
          </a:p>
          <a:p>
            <a:pPr indent="-381000" lvl="0" marL="457200" rtl="0" algn="l">
              <a:lnSpc>
                <a:spcPct val="100000"/>
              </a:lnSpc>
              <a:spcBef>
                <a:spcPts val="0"/>
              </a:spcBef>
              <a:spcAft>
                <a:spcPts val="0"/>
              </a:spcAft>
              <a:buSzPts val="2400"/>
              <a:buChar char="●"/>
            </a:pPr>
            <a:r>
              <a:rPr lang="en-GB" sz="2400"/>
              <a:t>Describe your goal in specific terms and timescales e.g. “</a:t>
            </a:r>
            <a:r>
              <a:rPr lang="en-GB" sz="2400">
                <a:solidFill>
                  <a:srgbClr val="FF0000"/>
                </a:solidFill>
              </a:rPr>
              <a:t>I want to plant lettuces, carrots and peas in the empty patch in my garden by the end of May</a:t>
            </a:r>
            <a:r>
              <a:rPr lang="en-GB" sz="2400"/>
              <a:t>”.</a:t>
            </a:r>
            <a:endParaRPr sz="2400"/>
          </a:p>
          <a:p>
            <a:pPr indent="-381000" lvl="0" marL="457200" rtl="0" algn="l">
              <a:lnSpc>
                <a:spcPct val="100000"/>
              </a:lnSpc>
              <a:spcBef>
                <a:spcPts val="0"/>
              </a:spcBef>
              <a:spcAft>
                <a:spcPts val="0"/>
              </a:spcAft>
              <a:buSzPts val="2400"/>
              <a:buChar char="●"/>
            </a:pPr>
            <a:r>
              <a:rPr lang="en-GB" sz="2400"/>
              <a:t>Write your goals in terms of what you want, not what you don't want e</a:t>
            </a:r>
            <a:r>
              <a:rPr lang="en-GB" sz="2400"/>
              <a:t>.g. “</a:t>
            </a:r>
            <a:r>
              <a:rPr lang="en-GB" sz="2400">
                <a:solidFill>
                  <a:srgbClr val="FF0000"/>
                </a:solidFill>
              </a:rPr>
              <a:t>I want to be able to wear my favourite jeans again</a:t>
            </a:r>
            <a:r>
              <a:rPr lang="en-GB" sz="2400"/>
              <a:t>”.</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do we set goals?</a:t>
            </a:r>
            <a:endParaRPr/>
          </a:p>
        </p:txBody>
      </p:sp>
      <p:sp>
        <p:nvSpPr>
          <p:cNvPr id="204" name="Google Shape;204;p3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TELL SOMEONE</a:t>
            </a:r>
            <a:endParaRPr b="1" sz="2400"/>
          </a:p>
          <a:p>
            <a:pPr indent="-381000" lvl="0" marL="457200" rtl="0" algn="l">
              <a:lnSpc>
                <a:spcPct val="100000"/>
              </a:lnSpc>
              <a:spcBef>
                <a:spcPts val="1600"/>
              </a:spcBef>
              <a:spcAft>
                <a:spcPts val="0"/>
              </a:spcAft>
              <a:buSzPts val="2400"/>
              <a:buChar char="●"/>
            </a:pPr>
            <a:r>
              <a:rPr lang="en-GB" sz="2400"/>
              <a:t>Telling someone we know about our goals also seems to increase the likelihood that we will stick at them.</a:t>
            </a:r>
            <a:endParaRPr sz="2400"/>
          </a:p>
          <a:p>
            <a:pPr indent="-381000" lvl="0" marL="457200" rtl="0" algn="l">
              <a:lnSpc>
                <a:spcPct val="100000"/>
              </a:lnSpc>
              <a:spcBef>
                <a:spcPts val="0"/>
              </a:spcBef>
              <a:spcAft>
                <a:spcPts val="0"/>
              </a:spcAft>
              <a:buSzPts val="2400"/>
              <a:buChar char="●"/>
            </a:pPr>
            <a:r>
              <a:rPr lang="en-GB" sz="2400"/>
              <a:t>This is known as “accountability”.</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do we set goals?</a:t>
            </a:r>
            <a:endParaRPr/>
          </a:p>
        </p:txBody>
      </p:sp>
      <p:sp>
        <p:nvSpPr>
          <p:cNvPr id="210" name="Google Shape;210;p3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BREAK YOUR GOAL DOWN</a:t>
            </a:r>
            <a:endParaRPr b="1" sz="2400"/>
          </a:p>
          <a:p>
            <a:pPr indent="-381000" lvl="0" marL="457200" rtl="0" algn="l">
              <a:lnSpc>
                <a:spcPct val="100000"/>
              </a:lnSpc>
              <a:spcBef>
                <a:spcPts val="1600"/>
              </a:spcBef>
              <a:spcAft>
                <a:spcPts val="0"/>
              </a:spcAft>
              <a:buSzPts val="2400"/>
              <a:buChar char="●"/>
            </a:pPr>
            <a:r>
              <a:rPr lang="en-GB" sz="2400"/>
              <a:t>This is especially important for big goals. </a:t>
            </a:r>
            <a:endParaRPr sz="2400"/>
          </a:p>
          <a:p>
            <a:pPr indent="-381000" lvl="0" marL="457200" rtl="0" algn="l">
              <a:lnSpc>
                <a:spcPct val="100000"/>
              </a:lnSpc>
              <a:spcBef>
                <a:spcPts val="0"/>
              </a:spcBef>
              <a:spcAft>
                <a:spcPts val="0"/>
              </a:spcAft>
              <a:buSzPts val="2400"/>
              <a:buChar char="●"/>
            </a:pPr>
            <a:r>
              <a:rPr lang="en-GB" sz="2400"/>
              <a:t>Think about the smaller goals that are steps on the way to achieving your bigger aim. Sometimes our big goals are a bit vague, like 'I want to be healthier'. Breaking these down helps us be more specific. So a smaller goal might be 'go running regularly' or even 'to be able to run around the park in 20 minutes without stopping'. </a:t>
            </a:r>
            <a:endParaRPr sz="2400"/>
          </a:p>
          <a:p>
            <a:pPr indent="-381000" lvl="0" marL="457200" rtl="0" algn="l">
              <a:lnSpc>
                <a:spcPct val="100000"/>
              </a:lnSpc>
              <a:spcBef>
                <a:spcPts val="0"/>
              </a:spcBef>
              <a:spcAft>
                <a:spcPts val="0"/>
              </a:spcAft>
              <a:buSzPts val="2400"/>
              <a:buChar char="●"/>
            </a:pPr>
            <a:r>
              <a:rPr lang="en-GB" sz="2400"/>
              <a:t>Write down your smaller goals and try to set some dates to do these by too. Having several smaller goals makes each of them a bit easier and gives us a feeling of success along the way, which also makes it more likely that we'll stay on track towards our bigger goal.</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do we set goals?</a:t>
            </a:r>
            <a:endParaRPr/>
          </a:p>
        </p:txBody>
      </p:sp>
      <p:sp>
        <p:nvSpPr>
          <p:cNvPr id="216" name="Google Shape;216;p4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PLAN YOUR FIRST STEP</a:t>
            </a:r>
            <a:endParaRPr b="1" sz="2400"/>
          </a:p>
          <a:p>
            <a:pPr indent="-381000" lvl="0" marL="457200" rtl="0" algn="l">
              <a:lnSpc>
                <a:spcPct val="100000"/>
              </a:lnSpc>
              <a:spcBef>
                <a:spcPts val="1600"/>
              </a:spcBef>
              <a:spcAft>
                <a:spcPts val="0"/>
              </a:spcAft>
              <a:buSzPts val="2400"/>
              <a:buChar char="●"/>
            </a:pPr>
            <a:r>
              <a:rPr lang="en-GB" sz="2400"/>
              <a:t>An ancient Chinese proverb says that the journey of 1000 miles starts with one step. </a:t>
            </a:r>
            <a:endParaRPr sz="2400"/>
          </a:p>
          <a:p>
            <a:pPr indent="-381000" lvl="0" marL="457200" rtl="0" algn="l">
              <a:lnSpc>
                <a:spcPct val="100000"/>
              </a:lnSpc>
              <a:spcBef>
                <a:spcPts val="0"/>
              </a:spcBef>
              <a:spcAft>
                <a:spcPts val="0"/>
              </a:spcAft>
              <a:buSzPts val="2400"/>
              <a:buChar char="●"/>
            </a:pPr>
            <a:r>
              <a:rPr lang="en-GB" sz="2400"/>
              <a:t>Even if your goal isn't to walk 1000 miles, thinking about the first step on the way will really help to get you started.</a:t>
            </a:r>
            <a:endParaRPr sz="2400"/>
          </a:p>
          <a:p>
            <a:pPr indent="-381000" lvl="0" marL="457200" rtl="0" algn="l">
              <a:lnSpc>
                <a:spcPct val="100000"/>
              </a:lnSpc>
              <a:spcBef>
                <a:spcPts val="0"/>
              </a:spcBef>
              <a:spcAft>
                <a:spcPts val="0"/>
              </a:spcAft>
              <a:buSzPts val="2400"/>
              <a:buChar char="●"/>
            </a:pPr>
            <a:r>
              <a:rPr lang="en-GB" sz="2400"/>
              <a:t>Even if you don't know where to start there's no excuse - your first step could be to research 'how to…' on the internet or think of people you could ask or to get a book on the subject from the library. </a:t>
            </a:r>
            <a:endParaRPr sz="2400"/>
          </a:p>
          <a:p>
            <a:pPr indent="-381000" lvl="0" marL="457200" rtl="0" algn="l">
              <a:lnSpc>
                <a:spcPct val="100000"/>
              </a:lnSpc>
              <a:spcBef>
                <a:spcPts val="0"/>
              </a:spcBef>
              <a:spcAft>
                <a:spcPts val="0"/>
              </a:spcAft>
              <a:buSzPts val="2400"/>
              <a:buChar char="●"/>
            </a:pPr>
            <a:r>
              <a:rPr lang="en-GB" sz="2400"/>
              <a:t>Then think of your next step…and the next…</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1"/>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do we set goals?</a:t>
            </a:r>
            <a:endParaRPr/>
          </a:p>
        </p:txBody>
      </p:sp>
      <p:sp>
        <p:nvSpPr>
          <p:cNvPr id="222" name="Google Shape;222;p4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KEEP GOING</a:t>
            </a:r>
            <a:endParaRPr b="1" sz="2400"/>
          </a:p>
          <a:p>
            <a:pPr indent="-381000" lvl="0" marL="457200" rtl="0" algn="l">
              <a:lnSpc>
                <a:spcPct val="100000"/>
              </a:lnSpc>
              <a:spcBef>
                <a:spcPts val="1600"/>
              </a:spcBef>
              <a:spcAft>
                <a:spcPts val="0"/>
              </a:spcAft>
              <a:buSzPts val="2400"/>
              <a:buChar char="●"/>
            </a:pPr>
            <a:r>
              <a:rPr lang="en-GB" sz="2400"/>
              <a:t>Working towards our goals can sometimes be difficult and frustrating - so we need to persevere. </a:t>
            </a:r>
            <a:endParaRPr sz="2400"/>
          </a:p>
          <a:p>
            <a:pPr indent="-381000" lvl="0" marL="457200" rtl="0" algn="l">
              <a:lnSpc>
                <a:spcPct val="100000"/>
              </a:lnSpc>
              <a:spcBef>
                <a:spcPts val="0"/>
              </a:spcBef>
              <a:spcAft>
                <a:spcPts val="0"/>
              </a:spcAft>
              <a:buSzPts val="2400"/>
              <a:buChar char="●"/>
            </a:pPr>
            <a:r>
              <a:rPr lang="en-GB" sz="2400"/>
              <a:t>If a step you're doing isn't working, think of something else you could try that still moves you forward, even a tiny bit. </a:t>
            </a:r>
            <a:endParaRPr sz="2400"/>
          </a:p>
          <a:p>
            <a:pPr indent="-381000" lvl="0" marL="457200" rtl="0" algn="l">
              <a:lnSpc>
                <a:spcPct val="100000"/>
              </a:lnSpc>
              <a:spcBef>
                <a:spcPts val="0"/>
              </a:spcBef>
              <a:spcAft>
                <a:spcPts val="0"/>
              </a:spcAft>
              <a:buSzPts val="2400"/>
              <a:buChar char="●"/>
            </a:pPr>
            <a:r>
              <a:rPr lang="en-GB" sz="2400"/>
              <a:t>If you're struggling, ask people you know for their ideas on what you could do. They may help you see a different way. </a:t>
            </a:r>
            <a:endParaRPr sz="2400"/>
          </a:p>
          <a:p>
            <a:pPr indent="-381000" lvl="0" marL="457200" rtl="0" algn="l">
              <a:lnSpc>
                <a:spcPct val="100000"/>
              </a:lnSpc>
              <a:spcBef>
                <a:spcPts val="0"/>
              </a:spcBef>
              <a:spcAft>
                <a:spcPts val="0"/>
              </a:spcAft>
              <a:buSzPts val="2400"/>
              <a:buChar char="●"/>
            </a:pPr>
            <a:r>
              <a:rPr lang="en-GB" sz="2400"/>
              <a:t>Thinking about different ways of reaching our goals makes it more likely we'll be successful. </a:t>
            </a:r>
            <a:endParaRPr sz="2400"/>
          </a:p>
          <a:p>
            <a:pPr indent="-381000" lvl="0" marL="457200" rtl="0" algn="l">
              <a:lnSpc>
                <a:spcPct val="100000"/>
              </a:lnSpc>
              <a:spcBef>
                <a:spcPts val="0"/>
              </a:spcBef>
              <a:spcAft>
                <a:spcPts val="0"/>
              </a:spcAft>
              <a:buSzPts val="2400"/>
              <a:buChar char="●"/>
            </a:pPr>
            <a:r>
              <a:rPr lang="en-GB" sz="2400"/>
              <a:t>If you're really struck - take a break and then re-read the goal you wrote down when you started. If you need to adjust your goal - that's ok too. Then have another thinking about the next step…</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3307400"/>
            <a:ext cx="8114400" cy="326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Growth </a:t>
            </a:r>
            <a:endParaRPr/>
          </a:p>
          <a:p>
            <a:pPr indent="0" lvl="0" marL="0" rtl="0" algn="l">
              <a:spcBef>
                <a:spcPts val="0"/>
              </a:spcBef>
              <a:spcAft>
                <a:spcPts val="0"/>
              </a:spcAft>
              <a:buNone/>
            </a:pPr>
            <a:r>
              <a:rPr lang="en-GB"/>
              <a:t>Mindset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2"/>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do we set goals?</a:t>
            </a:r>
            <a:endParaRPr/>
          </a:p>
        </p:txBody>
      </p:sp>
      <p:sp>
        <p:nvSpPr>
          <p:cNvPr id="228" name="Google Shape;228;p42"/>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CELEBRATE</a:t>
            </a:r>
            <a:endParaRPr b="1" sz="2400"/>
          </a:p>
          <a:p>
            <a:pPr indent="-381000" lvl="0" marL="457200" rtl="0" algn="l">
              <a:lnSpc>
                <a:spcPct val="100000"/>
              </a:lnSpc>
              <a:spcBef>
                <a:spcPts val="1600"/>
              </a:spcBef>
              <a:spcAft>
                <a:spcPts val="0"/>
              </a:spcAft>
              <a:buSzPts val="2400"/>
              <a:buChar char="●"/>
            </a:pPr>
            <a:r>
              <a:rPr lang="en-GB" sz="2400"/>
              <a:t>When you reach your goal take time to enjoy it and thank those that helped you. </a:t>
            </a:r>
            <a:endParaRPr sz="2400"/>
          </a:p>
          <a:p>
            <a:pPr indent="-381000" lvl="0" marL="457200" rtl="0" algn="l">
              <a:lnSpc>
                <a:spcPct val="100000"/>
              </a:lnSpc>
              <a:spcBef>
                <a:spcPts val="0"/>
              </a:spcBef>
              <a:spcAft>
                <a:spcPts val="0"/>
              </a:spcAft>
              <a:buSzPts val="2400"/>
              <a:buChar char="●"/>
            </a:pPr>
            <a:r>
              <a:rPr lang="en-GB" sz="2400"/>
              <a:t>Think about what you enjoyed and learned along the way. </a:t>
            </a:r>
            <a:endParaRPr sz="2400"/>
          </a:p>
          <a:p>
            <a:pPr indent="-381000" lvl="0" marL="457200" rtl="0" algn="l">
              <a:lnSpc>
                <a:spcPct val="100000"/>
              </a:lnSpc>
              <a:spcBef>
                <a:spcPts val="0"/>
              </a:spcBef>
              <a:spcAft>
                <a:spcPts val="0"/>
              </a:spcAft>
              <a:buSzPts val="2400"/>
              <a:buChar char="●"/>
            </a:pPr>
            <a:r>
              <a:rPr lang="en-GB" sz="2400"/>
              <a:t>Now, what is your next goal or project going to be?</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a:t>
            </a:r>
            <a:r>
              <a:rPr lang="en-GB"/>
              <a:t> set some goals</a:t>
            </a:r>
            <a:endParaRPr/>
          </a:p>
        </p:txBody>
      </p:sp>
      <p:sp>
        <p:nvSpPr>
          <p:cNvPr id="234" name="Google Shape;234;p4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Please bring out a piece of paper and a pen.</a:t>
            </a:r>
            <a:endParaRPr sz="2400"/>
          </a:p>
          <a:p>
            <a:pPr indent="-381000" lvl="0" marL="457200" rtl="0" algn="l">
              <a:lnSpc>
                <a:spcPct val="100000"/>
              </a:lnSpc>
              <a:spcBef>
                <a:spcPts val="0"/>
              </a:spcBef>
              <a:spcAft>
                <a:spcPts val="0"/>
              </a:spcAft>
              <a:buSzPts val="2400"/>
              <a:buChar char="●"/>
            </a:pPr>
            <a:r>
              <a:rPr lang="en-GB" sz="2400"/>
              <a:t>Draw this.</a:t>
            </a:r>
            <a:endParaRPr sz="2400"/>
          </a:p>
          <a:p>
            <a:pPr indent="0" lvl="0" marL="0" rtl="0" algn="l">
              <a:lnSpc>
                <a:spcPct val="100000"/>
              </a:lnSpc>
              <a:spcBef>
                <a:spcPts val="1600"/>
              </a:spcBef>
              <a:spcAft>
                <a:spcPts val="0"/>
              </a:spcAft>
              <a:buNone/>
            </a:pPr>
            <a:r>
              <a:t/>
            </a:r>
            <a:endParaRPr sz="2400"/>
          </a:p>
          <a:p>
            <a:pPr indent="0" lvl="0" marL="0" rtl="0" algn="l">
              <a:lnSpc>
                <a:spcPct val="100000"/>
              </a:lnSpc>
              <a:spcBef>
                <a:spcPts val="1600"/>
              </a:spcBef>
              <a:spcAft>
                <a:spcPts val="0"/>
              </a:spcAft>
              <a:buNone/>
            </a:pPr>
            <a:r>
              <a:t/>
            </a:r>
            <a:endParaRPr sz="2400"/>
          </a:p>
          <a:p>
            <a:pPr indent="0" lvl="0" marL="0" rtl="0" algn="l">
              <a:lnSpc>
                <a:spcPct val="100000"/>
              </a:lnSpc>
              <a:spcBef>
                <a:spcPts val="1600"/>
              </a:spcBef>
              <a:spcAft>
                <a:spcPts val="0"/>
              </a:spcAft>
              <a:buNone/>
            </a:pPr>
            <a:r>
              <a:t/>
            </a:r>
            <a:endParaRPr sz="2400"/>
          </a:p>
          <a:p>
            <a:pPr indent="0" lvl="0" marL="0" rtl="0" algn="l">
              <a:lnSpc>
                <a:spcPct val="100000"/>
              </a:lnSpc>
              <a:spcBef>
                <a:spcPts val="1600"/>
              </a:spcBef>
              <a:spcAft>
                <a:spcPts val="0"/>
              </a:spcAft>
              <a:buNone/>
            </a:pPr>
            <a:r>
              <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Write down your goals.</a:t>
            </a:r>
            <a:endParaRPr sz="2400"/>
          </a:p>
          <a:p>
            <a:pPr indent="-381000" lvl="0" marL="457200" rtl="0" algn="l">
              <a:lnSpc>
                <a:spcPct val="100000"/>
              </a:lnSpc>
              <a:spcBef>
                <a:spcPts val="0"/>
              </a:spcBef>
              <a:spcAft>
                <a:spcPts val="0"/>
              </a:spcAft>
              <a:buSzPts val="2400"/>
              <a:buChar char="●"/>
            </a:pPr>
            <a:r>
              <a:rPr lang="en-GB" sz="2400"/>
              <a:t>Share with someone.</a:t>
            </a:r>
            <a:endParaRPr b="1" sz="2400"/>
          </a:p>
        </p:txBody>
      </p:sp>
      <p:graphicFrame>
        <p:nvGraphicFramePr>
          <p:cNvPr id="235" name="Google Shape;235;p43"/>
          <p:cNvGraphicFramePr/>
          <p:nvPr/>
        </p:nvGraphicFramePr>
        <p:xfrm>
          <a:off x="460175" y="2619450"/>
          <a:ext cx="3000000" cy="3000000"/>
        </p:xfrm>
        <a:graphic>
          <a:graphicData uri="http://schemas.openxmlformats.org/drawingml/2006/table">
            <a:tbl>
              <a:tblPr>
                <a:noFill/>
                <a:tableStyleId>{A6A10981-7EF5-4099-B2BE-2354AD004138}</a:tableStyleId>
              </a:tblPr>
              <a:tblGrid>
                <a:gridCol w="1674425"/>
                <a:gridCol w="1674425"/>
                <a:gridCol w="1674425"/>
                <a:gridCol w="1674425"/>
                <a:gridCol w="1674425"/>
              </a:tblGrid>
              <a:tr h="824300">
                <a:tc>
                  <a:txBody>
                    <a:bodyPr/>
                    <a:lstStyle/>
                    <a:p>
                      <a:pPr indent="0" lvl="0" marL="0" rtl="0" algn="l">
                        <a:spcBef>
                          <a:spcPts val="0"/>
                        </a:spcBef>
                        <a:spcAft>
                          <a:spcPts val="0"/>
                        </a:spcAft>
                        <a:buNone/>
                      </a:pPr>
                      <a:r>
                        <a:rPr b="1" lang="en-GB"/>
                        <a:t>Types of Goal</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a:t>What is your goal?</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a:t>Why is this goal important to you?</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a:t>When to achieve?</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a:t>How to achieve?</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21750">
                <a:tc>
                  <a:txBody>
                    <a:bodyPr/>
                    <a:lstStyle/>
                    <a:p>
                      <a:pPr indent="0" lvl="0" marL="0" rtl="0" algn="l">
                        <a:spcBef>
                          <a:spcPts val="0"/>
                        </a:spcBef>
                        <a:spcAft>
                          <a:spcPts val="0"/>
                        </a:spcAft>
                        <a:buNone/>
                      </a:pPr>
                      <a:r>
                        <a:rPr b="1" lang="en-GB"/>
                        <a:t>Short Term</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21750">
                <a:tc>
                  <a:txBody>
                    <a:bodyPr/>
                    <a:lstStyle/>
                    <a:p>
                      <a:pPr indent="0" lvl="0" marL="0" rtl="0" algn="l">
                        <a:spcBef>
                          <a:spcPts val="0"/>
                        </a:spcBef>
                        <a:spcAft>
                          <a:spcPts val="0"/>
                        </a:spcAft>
                        <a:buNone/>
                      </a:pPr>
                      <a:r>
                        <a:rPr b="1" lang="en-GB"/>
                        <a:t>Medium Term</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21750">
                <a:tc>
                  <a:txBody>
                    <a:bodyPr/>
                    <a:lstStyle/>
                    <a:p>
                      <a:pPr indent="0" lvl="0" marL="0" rtl="0" algn="l">
                        <a:spcBef>
                          <a:spcPts val="0"/>
                        </a:spcBef>
                        <a:spcAft>
                          <a:spcPts val="0"/>
                        </a:spcAft>
                        <a:buNone/>
                      </a:pPr>
                      <a:r>
                        <a:rPr b="1" lang="en-GB"/>
                        <a:t>Long Term</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44"/>
          <p:cNvPicPr preferRelativeResize="0"/>
          <p:nvPr/>
        </p:nvPicPr>
        <p:blipFill>
          <a:blip r:embed="rId3">
            <a:alphaModFix/>
          </a:blip>
          <a:stretch>
            <a:fillRect/>
          </a:stretch>
        </p:blipFill>
        <p:spPr>
          <a:xfrm>
            <a:off x="1114425" y="476250"/>
            <a:ext cx="6915150" cy="5905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5"/>
          <p:cNvSpPr txBox="1"/>
          <p:nvPr>
            <p:ph type="title"/>
          </p:nvPr>
        </p:nvSpPr>
        <p:spPr>
          <a:xfrm>
            <a:off x="311700" y="3307400"/>
            <a:ext cx="8114400" cy="326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Time Management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Time Management</a:t>
            </a:r>
            <a:endParaRPr/>
          </a:p>
        </p:txBody>
      </p:sp>
      <p:sp>
        <p:nvSpPr>
          <p:cNvPr id="251" name="Google Shape;251;p4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“Time management” is the process of organising and planning how to divide your time between specific activities. </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Good time management enables you to work smarter – not harder – so that you get more done in less time, even when time is tight and pressures are high. </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Failing to manage your time damages your effectiveness and causes stress.</a:t>
            </a:r>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Benefits of </a:t>
            </a:r>
            <a:r>
              <a:rPr lang="en-GB"/>
              <a:t>Time Management</a:t>
            </a:r>
            <a:endParaRPr/>
          </a:p>
        </p:txBody>
      </p:sp>
      <p:sp>
        <p:nvSpPr>
          <p:cNvPr id="257" name="Google Shape;257;p4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b="1" lang="en-GB" sz="2400"/>
              <a:t>Achieve greater productivity and efficiency.</a:t>
            </a:r>
            <a:r>
              <a:rPr lang="en-GB" sz="2400"/>
              <a:t> You can accomplish more with less effort.</a:t>
            </a:r>
            <a:endParaRPr sz="2400"/>
          </a:p>
          <a:p>
            <a:pPr indent="0" lvl="0" marL="0" rtl="0" algn="l">
              <a:lnSpc>
                <a:spcPct val="100000"/>
              </a:lnSpc>
              <a:spcBef>
                <a:spcPts val="1600"/>
              </a:spcBef>
              <a:spcAft>
                <a:spcPts val="0"/>
              </a:spcAft>
              <a:buNone/>
            </a:pPr>
            <a:r>
              <a:t/>
            </a:r>
            <a:endParaRPr sz="600"/>
          </a:p>
          <a:p>
            <a:pPr indent="-381000" lvl="0" marL="457200" rtl="0" algn="l">
              <a:lnSpc>
                <a:spcPct val="100000"/>
              </a:lnSpc>
              <a:spcBef>
                <a:spcPts val="1600"/>
              </a:spcBef>
              <a:spcAft>
                <a:spcPts val="0"/>
              </a:spcAft>
              <a:buSzPts val="2400"/>
              <a:buChar char="●"/>
            </a:pPr>
            <a:r>
              <a:rPr b="1" lang="en-GB" sz="2400"/>
              <a:t>Reduce stress. </a:t>
            </a:r>
            <a:r>
              <a:rPr lang="en-GB" sz="2400"/>
              <a:t>When you don’t have control of your time, it’s easy to end up feeling rushed and overwhelmed.</a:t>
            </a:r>
            <a:endParaRPr sz="2400"/>
          </a:p>
          <a:p>
            <a:pPr indent="0" lvl="0" marL="0" rtl="0" algn="l">
              <a:lnSpc>
                <a:spcPct val="100000"/>
              </a:lnSpc>
              <a:spcBef>
                <a:spcPts val="1600"/>
              </a:spcBef>
              <a:spcAft>
                <a:spcPts val="0"/>
              </a:spcAft>
              <a:buNone/>
            </a:pPr>
            <a:r>
              <a:t/>
            </a:r>
            <a:endParaRPr sz="600"/>
          </a:p>
          <a:p>
            <a:pPr indent="-381000" lvl="0" marL="457200" rtl="0" algn="l">
              <a:lnSpc>
                <a:spcPct val="100000"/>
              </a:lnSpc>
              <a:spcBef>
                <a:spcPts val="1600"/>
              </a:spcBef>
              <a:spcAft>
                <a:spcPts val="0"/>
              </a:spcAft>
              <a:buSzPts val="2400"/>
              <a:buChar char="●"/>
            </a:pPr>
            <a:r>
              <a:rPr b="1" lang="en-GB" sz="2400"/>
              <a:t>Increased opportunities for job advancement. </a:t>
            </a:r>
            <a:r>
              <a:rPr lang="en-GB" sz="2400"/>
              <a:t>Get better pay.</a:t>
            </a:r>
            <a:endParaRPr sz="2400"/>
          </a:p>
          <a:p>
            <a:pPr indent="0" lvl="0" marL="0" rtl="0" algn="l">
              <a:lnSpc>
                <a:spcPct val="100000"/>
              </a:lnSpc>
              <a:spcBef>
                <a:spcPts val="1600"/>
              </a:spcBef>
              <a:spcAft>
                <a:spcPts val="0"/>
              </a:spcAft>
              <a:buNone/>
            </a:pPr>
            <a:r>
              <a:t/>
            </a:r>
            <a:endParaRPr sz="600"/>
          </a:p>
          <a:p>
            <a:pPr indent="-381000" lvl="0" marL="457200" rtl="0" algn="l">
              <a:lnSpc>
                <a:spcPct val="100000"/>
              </a:lnSpc>
              <a:spcBef>
                <a:spcPts val="1600"/>
              </a:spcBef>
              <a:spcAft>
                <a:spcPts val="0"/>
              </a:spcAft>
              <a:buSzPts val="2400"/>
              <a:buChar char="●"/>
            </a:pPr>
            <a:r>
              <a:rPr b="1" lang="en-GB" sz="2400"/>
              <a:t>More time to learn how to achieve important life goals. </a:t>
            </a:r>
            <a:r>
              <a:rPr lang="en-GB" sz="2400"/>
              <a:t>Spend more quality time with family.</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Ds of Time Management</a:t>
            </a:r>
            <a:endParaRPr/>
          </a:p>
        </p:txBody>
      </p:sp>
      <p:sp>
        <p:nvSpPr>
          <p:cNvPr id="263" name="Google Shape;263;p4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This is a popular strategy for deciding whether or not a task is worth your time. </a:t>
            </a:r>
            <a:endParaRPr sz="2400"/>
          </a:p>
          <a:p>
            <a:pPr indent="0" lvl="0" marL="0" rtl="0" algn="l">
              <a:lnSpc>
                <a:spcPct val="100000"/>
              </a:lnSpc>
              <a:spcBef>
                <a:spcPts val="1600"/>
              </a:spcBef>
              <a:spcAft>
                <a:spcPts val="0"/>
              </a:spcAft>
              <a:buNone/>
            </a:pPr>
            <a:r>
              <a:t/>
            </a:r>
            <a:endParaRPr sz="600"/>
          </a:p>
          <a:p>
            <a:pPr indent="-381000" lvl="0" marL="457200" rtl="0" algn="l">
              <a:lnSpc>
                <a:spcPct val="100000"/>
              </a:lnSpc>
              <a:spcBef>
                <a:spcPts val="1600"/>
              </a:spcBef>
              <a:spcAft>
                <a:spcPts val="0"/>
              </a:spcAft>
              <a:buSzPts val="2400"/>
              <a:buChar char="●"/>
            </a:pPr>
            <a:r>
              <a:rPr lang="en-GB" sz="2400"/>
              <a:t>It involves making a quick decision about what to act on now either by doing it yourself or delegating to someone else, what to act on in the future, or what to drop from your to-do list.</a:t>
            </a:r>
            <a:endParaRPr sz="2400"/>
          </a:p>
          <a:p>
            <a:pPr indent="0" lvl="0" marL="0" rtl="0" algn="l">
              <a:lnSpc>
                <a:spcPct val="100000"/>
              </a:lnSpc>
              <a:spcBef>
                <a:spcPts val="1600"/>
              </a:spcBef>
              <a:spcAft>
                <a:spcPts val="0"/>
              </a:spcAft>
              <a:buNone/>
            </a:pPr>
            <a:r>
              <a:t/>
            </a:r>
            <a:endParaRPr sz="600"/>
          </a:p>
          <a:p>
            <a:pPr indent="-381000" lvl="0" marL="457200" rtl="0" algn="l">
              <a:lnSpc>
                <a:spcPct val="100000"/>
              </a:lnSpc>
              <a:spcBef>
                <a:spcPts val="1600"/>
              </a:spcBef>
              <a:spcAft>
                <a:spcPts val="0"/>
              </a:spcAft>
              <a:buSzPts val="2400"/>
              <a:buChar char="●"/>
            </a:pPr>
            <a:r>
              <a:rPr lang="en-GB" sz="2400"/>
              <a:t>The 4 Ds are: </a:t>
            </a:r>
            <a:r>
              <a:rPr b="1" lang="en-GB" sz="2400"/>
              <a:t>Do, Defer (Delay), Delegate, and Delete (Drop)</a:t>
            </a:r>
            <a:r>
              <a:rPr lang="en-GB" sz="2400"/>
              <a:t>. Placing a task into one of these categories helps you manage your limited time more effectively and stay focused on what matters most to you.</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Ds of Time Management</a:t>
            </a:r>
            <a:endParaRPr/>
          </a:p>
        </p:txBody>
      </p:sp>
      <p:graphicFrame>
        <p:nvGraphicFramePr>
          <p:cNvPr id="269" name="Google Shape;269;p49"/>
          <p:cNvGraphicFramePr/>
          <p:nvPr/>
        </p:nvGraphicFramePr>
        <p:xfrm>
          <a:off x="952500" y="1552825"/>
          <a:ext cx="3000000" cy="3000000"/>
        </p:xfrm>
        <a:graphic>
          <a:graphicData uri="http://schemas.openxmlformats.org/drawingml/2006/table">
            <a:tbl>
              <a:tblPr>
                <a:noFill/>
                <a:tableStyleId>{A6A10981-7EF5-4099-B2BE-2354AD004138}</a:tableStyleId>
              </a:tblPr>
              <a:tblGrid>
                <a:gridCol w="3619500"/>
                <a:gridCol w="3619500"/>
              </a:tblGrid>
              <a:tr h="2368575">
                <a:tc>
                  <a:txBody>
                    <a:bodyPr/>
                    <a:lstStyle/>
                    <a:p>
                      <a:pPr indent="0" lvl="0" marL="0" rtl="0" algn="l">
                        <a:spcBef>
                          <a:spcPts val="0"/>
                        </a:spcBef>
                        <a:spcAft>
                          <a:spcPts val="0"/>
                        </a:spcAft>
                        <a:buNone/>
                      </a:pPr>
                      <a:r>
                        <a:rPr b="1" lang="en-GB" sz="2400"/>
                        <a:t>DO</a:t>
                      </a:r>
                      <a:endParaRPr b="1" sz="2400"/>
                    </a:p>
                    <a:p>
                      <a:pPr indent="0" lvl="0" marL="0" rtl="0" algn="l">
                        <a:spcBef>
                          <a:spcPts val="0"/>
                        </a:spcBef>
                        <a:spcAft>
                          <a:spcPts val="0"/>
                        </a:spcAft>
                        <a:buNone/>
                      </a:pPr>
                      <a:r>
                        <a:t/>
                      </a:r>
                      <a:endParaRPr sz="2400"/>
                    </a:p>
                    <a:p>
                      <a:pPr indent="0" lvl="0" marL="0" rtl="0" algn="l">
                        <a:spcBef>
                          <a:spcPts val="0"/>
                        </a:spcBef>
                        <a:spcAft>
                          <a:spcPts val="0"/>
                        </a:spcAft>
                        <a:buNone/>
                      </a:pPr>
                      <a:r>
                        <a:rPr lang="en-GB" sz="2400"/>
                        <a:t>Things that are urgent and need your personal attention, skills or knowledge.</a:t>
                      </a:r>
                      <a:endParaRPr sz="24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2400"/>
                        <a:t>DELEGATE</a:t>
                      </a:r>
                      <a:endParaRPr b="1" sz="2400"/>
                    </a:p>
                    <a:p>
                      <a:pPr indent="0" lvl="0" marL="0" rtl="0" algn="l">
                        <a:spcBef>
                          <a:spcPts val="0"/>
                        </a:spcBef>
                        <a:spcAft>
                          <a:spcPts val="0"/>
                        </a:spcAft>
                        <a:buNone/>
                      </a:pPr>
                      <a:r>
                        <a:t/>
                      </a:r>
                      <a:endParaRPr sz="2400"/>
                    </a:p>
                    <a:p>
                      <a:pPr indent="0" lvl="0" marL="0" rtl="0" algn="l">
                        <a:spcBef>
                          <a:spcPts val="0"/>
                        </a:spcBef>
                        <a:spcAft>
                          <a:spcPts val="0"/>
                        </a:spcAft>
                        <a:buNone/>
                      </a:pPr>
                      <a:r>
                        <a:rPr lang="en-GB" sz="2400"/>
                        <a:t>Things that don’t need your personal attention, skills and knowledge OR someone can do a better job than yourself.</a:t>
                      </a:r>
                      <a:endParaRPr sz="24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68575">
                <a:tc>
                  <a:txBody>
                    <a:bodyPr/>
                    <a:lstStyle/>
                    <a:p>
                      <a:pPr indent="0" lvl="0" marL="0" rtl="0" algn="l">
                        <a:spcBef>
                          <a:spcPts val="0"/>
                        </a:spcBef>
                        <a:spcAft>
                          <a:spcPts val="0"/>
                        </a:spcAft>
                        <a:buNone/>
                      </a:pPr>
                      <a:r>
                        <a:rPr b="1" lang="en-GB" sz="2400"/>
                        <a:t>DEFER (DELAY)</a:t>
                      </a:r>
                      <a:endParaRPr b="1" sz="2400"/>
                    </a:p>
                    <a:p>
                      <a:pPr indent="0" lvl="0" marL="0" rtl="0" algn="l">
                        <a:spcBef>
                          <a:spcPts val="0"/>
                        </a:spcBef>
                        <a:spcAft>
                          <a:spcPts val="0"/>
                        </a:spcAft>
                        <a:buNone/>
                      </a:pPr>
                      <a:r>
                        <a:t/>
                      </a:r>
                      <a:endParaRPr sz="2400"/>
                    </a:p>
                    <a:p>
                      <a:pPr indent="0" lvl="0" marL="0" rtl="0" algn="l">
                        <a:spcBef>
                          <a:spcPts val="0"/>
                        </a:spcBef>
                        <a:spcAft>
                          <a:spcPts val="0"/>
                        </a:spcAft>
                        <a:buNone/>
                      </a:pPr>
                      <a:r>
                        <a:rPr lang="en-GB" sz="2400"/>
                        <a:t>Things that are not urgent but important to complete.</a:t>
                      </a:r>
                      <a:endParaRPr sz="24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2400"/>
                        <a:t>DELETE (DROP)</a:t>
                      </a:r>
                      <a:endParaRPr b="1" sz="2400"/>
                    </a:p>
                    <a:p>
                      <a:pPr indent="0" lvl="0" marL="0" rtl="0" algn="l">
                        <a:spcBef>
                          <a:spcPts val="0"/>
                        </a:spcBef>
                        <a:spcAft>
                          <a:spcPts val="0"/>
                        </a:spcAft>
                        <a:buNone/>
                      </a:pPr>
                      <a:r>
                        <a:t/>
                      </a:r>
                      <a:endParaRPr sz="2400"/>
                    </a:p>
                    <a:p>
                      <a:pPr indent="0" lvl="0" marL="0" rtl="0" algn="l">
                        <a:spcBef>
                          <a:spcPts val="0"/>
                        </a:spcBef>
                        <a:spcAft>
                          <a:spcPts val="0"/>
                        </a:spcAft>
                        <a:buNone/>
                      </a:pPr>
                      <a:r>
                        <a:rPr lang="en-GB" sz="2400"/>
                        <a:t>Things that are not urgent and not important at all.</a:t>
                      </a:r>
                      <a:endParaRPr sz="24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do </a:t>
            </a:r>
            <a:r>
              <a:rPr lang="en-GB"/>
              <a:t>Time Management</a:t>
            </a:r>
            <a:endParaRPr/>
          </a:p>
        </p:txBody>
      </p:sp>
      <p:sp>
        <p:nvSpPr>
          <p:cNvPr id="275" name="Google Shape;275;p5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Ask yourself how to use this.</a:t>
            </a:r>
            <a:endParaRPr sz="2400"/>
          </a:p>
        </p:txBody>
      </p:sp>
      <p:graphicFrame>
        <p:nvGraphicFramePr>
          <p:cNvPr id="276" name="Google Shape;276;p50"/>
          <p:cNvGraphicFramePr/>
          <p:nvPr/>
        </p:nvGraphicFramePr>
        <p:xfrm>
          <a:off x="952500" y="2380625"/>
          <a:ext cx="3000000" cy="3000000"/>
        </p:xfrm>
        <a:graphic>
          <a:graphicData uri="http://schemas.openxmlformats.org/drawingml/2006/table">
            <a:tbl>
              <a:tblPr>
                <a:noFill/>
                <a:tableStyleId>{A6A10981-7EF5-4099-B2BE-2354AD004138}</a:tableStyleId>
              </a:tblPr>
              <a:tblGrid>
                <a:gridCol w="3619500"/>
                <a:gridCol w="3619500"/>
              </a:tblGrid>
              <a:tr h="1954675">
                <a:tc>
                  <a:txBody>
                    <a:bodyPr/>
                    <a:lstStyle/>
                    <a:p>
                      <a:pPr indent="0" lvl="0" marL="0" rtl="0" algn="l">
                        <a:spcBef>
                          <a:spcPts val="0"/>
                        </a:spcBef>
                        <a:spcAft>
                          <a:spcPts val="0"/>
                        </a:spcAft>
                        <a:buNone/>
                      </a:pPr>
                      <a:r>
                        <a:rPr b="1" lang="en-GB" sz="1800"/>
                        <a:t>DO</a:t>
                      </a:r>
                      <a:endParaRPr b="1" sz="1800"/>
                    </a:p>
                    <a:p>
                      <a:pPr indent="0" lvl="0" marL="0" rtl="0" algn="l">
                        <a:spcBef>
                          <a:spcPts val="0"/>
                        </a:spcBef>
                        <a:spcAft>
                          <a:spcPts val="0"/>
                        </a:spcAft>
                        <a:buNone/>
                      </a:pPr>
                      <a:r>
                        <a:t/>
                      </a:r>
                      <a:endParaRPr sz="1800"/>
                    </a:p>
                    <a:p>
                      <a:pPr indent="0" lvl="0" marL="0" rtl="0" algn="l">
                        <a:spcBef>
                          <a:spcPts val="0"/>
                        </a:spcBef>
                        <a:spcAft>
                          <a:spcPts val="0"/>
                        </a:spcAft>
                        <a:buNone/>
                      </a:pPr>
                      <a:r>
                        <a:rPr lang="en-GB" sz="1800"/>
                        <a:t>Things that are urgent and need your personal attention, skills or knowledge.</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t>DELEGATE</a:t>
                      </a:r>
                      <a:endParaRPr b="1" sz="1800"/>
                    </a:p>
                    <a:p>
                      <a:pPr indent="0" lvl="0" marL="0" rtl="0" algn="l">
                        <a:spcBef>
                          <a:spcPts val="0"/>
                        </a:spcBef>
                        <a:spcAft>
                          <a:spcPts val="0"/>
                        </a:spcAft>
                        <a:buNone/>
                      </a:pPr>
                      <a:r>
                        <a:t/>
                      </a:r>
                      <a:endParaRPr sz="1800"/>
                    </a:p>
                    <a:p>
                      <a:pPr indent="0" lvl="0" marL="0" rtl="0" algn="l">
                        <a:spcBef>
                          <a:spcPts val="0"/>
                        </a:spcBef>
                        <a:spcAft>
                          <a:spcPts val="0"/>
                        </a:spcAft>
                        <a:buNone/>
                      </a:pPr>
                      <a:r>
                        <a:rPr lang="en-GB" sz="1800"/>
                        <a:t>Things that don’t need your personal attention, skills and knowledge OR someone can do a better job than yourself.</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54675">
                <a:tc>
                  <a:txBody>
                    <a:bodyPr/>
                    <a:lstStyle/>
                    <a:p>
                      <a:pPr indent="0" lvl="0" marL="0" rtl="0" algn="l">
                        <a:spcBef>
                          <a:spcPts val="0"/>
                        </a:spcBef>
                        <a:spcAft>
                          <a:spcPts val="0"/>
                        </a:spcAft>
                        <a:buNone/>
                      </a:pPr>
                      <a:r>
                        <a:rPr b="1" lang="en-GB" sz="1800"/>
                        <a:t>DEFER (DELAY)</a:t>
                      </a:r>
                      <a:endParaRPr b="1" sz="1800"/>
                    </a:p>
                    <a:p>
                      <a:pPr indent="0" lvl="0" marL="0" rtl="0" algn="l">
                        <a:spcBef>
                          <a:spcPts val="0"/>
                        </a:spcBef>
                        <a:spcAft>
                          <a:spcPts val="0"/>
                        </a:spcAft>
                        <a:buNone/>
                      </a:pPr>
                      <a:r>
                        <a:t/>
                      </a:r>
                      <a:endParaRPr sz="1800"/>
                    </a:p>
                    <a:p>
                      <a:pPr indent="0" lvl="0" marL="0" rtl="0" algn="l">
                        <a:spcBef>
                          <a:spcPts val="0"/>
                        </a:spcBef>
                        <a:spcAft>
                          <a:spcPts val="0"/>
                        </a:spcAft>
                        <a:buNone/>
                      </a:pPr>
                      <a:r>
                        <a:rPr lang="en-GB" sz="1800"/>
                        <a:t>Things that are not urgent but important to complete.</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t>DELETE (DROP)</a:t>
                      </a:r>
                      <a:endParaRPr b="1" sz="1800"/>
                    </a:p>
                    <a:p>
                      <a:pPr indent="0" lvl="0" marL="0" rtl="0" algn="l">
                        <a:spcBef>
                          <a:spcPts val="0"/>
                        </a:spcBef>
                        <a:spcAft>
                          <a:spcPts val="0"/>
                        </a:spcAft>
                        <a:buNone/>
                      </a:pPr>
                      <a:r>
                        <a:t/>
                      </a:r>
                      <a:endParaRPr sz="1800"/>
                    </a:p>
                    <a:p>
                      <a:pPr indent="0" lvl="0" marL="0" rtl="0" algn="l">
                        <a:spcBef>
                          <a:spcPts val="0"/>
                        </a:spcBef>
                        <a:spcAft>
                          <a:spcPts val="0"/>
                        </a:spcAft>
                        <a:buNone/>
                      </a:pPr>
                      <a:r>
                        <a:rPr lang="en-GB" sz="1800"/>
                        <a:t>Things that are not urgent and not important at all.</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51"/>
          <p:cNvPicPr preferRelativeResize="0"/>
          <p:nvPr/>
        </p:nvPicPr>
        <p:blipFill>
          <a:blip r:embed="rId3">
            <a:alphaModFix/>
          </a:blip>
          <a:stretch>
            <a:fillRect/>
          </a:stretch>
        </p:blipFill>
        <p:spPr>
          <a:xfrm>
            <a:off x="1114425" y="476250"/>
            <a:ext cx="6915150" cy="5905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Importance To Have The Right Mindset</a:t>
            </a:r>
            <a:endParaRPr/>
          </a:p>
        </p:txBody>
      </p:sp>
      <p:sp>
        <p:nvSpPr>
          <p:cNvPr id="74" name="Google Shape;74;p1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Fixed vs. Growth: The Two Basic Mindsets That Shape Our Lives</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We need to learn how to self-talk ourselves to win every aspect of our lives, from love to money.</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Everything we do in life has to do with our thinking. i.e. our mindset.</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2"/>
          <p:cNvSpPr txBox="1"/>
          <p:nvPr>
            <p:ph type="title"/>
          </p:nvPr>
        </p:nvSpPr>
        <p:spPr>
          <a:xfrm>
            <a:off x="311700" y="3307400"/>
            <a:ext cx="8114400" cy="326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Communications Skills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are Communication Skills?</a:t>
            </a:r>
            <a:endParaRPr/>
          </a:p>
        </p:txBody>
      </p:sp>
      <p:sp>
        <p:nvSpPr>
          <p:cNvPr id="292" name="Google Shape;292;p5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Being able to communicate effectively is one of the most important life skills to learn. Communications skills refer to your abilities to pass, receive and process information.</a:t>
            </a:r>
            <a:endParaRPr sz="2400"/>
          </a:p>
          <a:p>
            <a:pPr indent="0" lvl="0" marL="457200" rtl="0" algn="l">
              <a:lnSpc>
                <a:spcPct val="100000"/>
              </a:lnSpc>
              <a:spcBef>
                <a:spcPts val="1600"/>
              </a:spcBef>
              <a:spcAft>
                <a:spcPts val="0"/>
              </a:spcAft>
              <a:buNone/>
            </a:pPr>
            <a:r>
              <a:t/>
            </a:r>
            <a:endParaRPr sz="600"/>
          </a:p>
          <a:p>
            <a:pPr indent="-381000" lvl="0" marL="457200" rtl="0" algn="l">
              <a:lnSpc>
                <a:spcPct val="100000"/>
              </a:lnSpc>
              <a:spcBef>
                <a:spcPts val="1600"/>
              </a:spcBef>
              <a:spcAft>
                <a:spcPts val="0"/>
              </a:spcAft>
              <a:buSzPts val="2400"/>
              <a:buChar char="●"/>
            </a:pPr>
            <a:r>
              <a:rPr lang="en-GB" sz="2400"/>
              <a:t>They allow you to make requests, ask questions, understand instructions, give direction and relay information with clarity and conciseness. </a:t>
            </a:r>
            <a:endParaRPr sz="2400"/>
          </a:p>
          <a:p>
            <a:pPr indent="0" lvl="0" marL="457200" rtl="0" algn="l">
              <a:lnSpc>
                <a:spcPct val="100000"/>
              </a:lnSpc>
              <a:spcBef>
                <a:spcPts val="1600"/>
              </a:spcBef>
              <a:spcAft>
                <a:spcPts val="0"/>
              </a:spcAft>
              <a:buNone/>
            </a:pPr>
            <a:r>
              <a:t/>
            </a:r>
            <a:endParaRPr sz="600"/>
          </a:p>
          <a:p>
            <a:pPr indent="-381000" lvl="0" marL="457200" rtl="0" algn="l">
              <a:lnSpc>
                <a:spcPct val="100000"/>
              </a:lnSpc>
              <a:spcBef>
                <a:spcPts val="1600"/>
              </a:spcBef>
              <a:spcAft>
                <a:spcPts val="0"/>
              </a:spcAft>
              <a:buSzPts val="2400"/>
              <a:buChar char="●"/>
            </a:pPr>
            <a:r>
              <a:rPr lang="en-GB" sz="2400"/>
              <a:t>Good communication skills are essential in your professional and private life. The most common communication skills are listening, speaking and writing.</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are Communication Skills important?</a:t>
            </a:r>
            <a:endParaRPr/>
          </a:p>
        </p:txBody>
      </p:sp>
      <p:sp>
        <p:nvSpPr>
          <p:cNvPr id="298" name="Google Shape;298;p54"/>
          <p:cNvSpPr txBox="1"/>
          <p:nvPr>
            <p:ph idx="1" type="body"/>
          </p:nvPr>
        </p:nvSpPr>
        <p:spPr>
          <a:xfrm>
            <a:off x="311700" y="1751508"/>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The ability to communicate effectively with people is essential, no matter where you are.</a:t>
            </a:r>
            <a:endParaRPr sz="2400"/>
          </a:p>
          <a:p>
            <a:pPr indent="0" lvl="0" marL="45720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Successful communication helps us better understand people and situations. </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It helps us overcome diversities, resolve conflicts, build trust and respect, and create conditions for sharing creative ideas and solving problems.</a:t>
            </a:r>
            <a:endParaRPr sz="24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to Communicate Effectively?</a:t>
            </a:r>
            <a:endParaRPr/>
          </a:p>
        </p:txBody>
      </p:sp>
      <p:sp>
        <p:nvSpPr>
          <p:cNvPr id="304" name="Google Shape;304;p5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SzPts val="2400"/>
              <a:buChar char="●"/>
            </a:pPr>
            <a:r>
              <a:rPr lang="en-GB" sz="2400"/>
              <a:t>Listen To Understand</a:t>
            </a:r>
            <a:endParaRPr sz="2400"/>
          </a:p>
          <a:p>
            <a:pPr indent="-381000" lvl="0" marL="457200" rtl="0" algn="l">
              <a:lnSpc>
                <a:spcPct val="150000"/>
              </a:lnSpc>
              <a:spcBef>
                <a:spcPts val="0"/>
              </a:spcBef>
              <a:spcAft>
                <a:spcPts val="0"/>
              </a:spcAft>
              <a:buSzPts val="2400"/>
              <a:buChar char="●"/>
            </a:pPr>
            <a:r>
              <a:rPr lang="en-GB" sz="2400"/>
              <a:t>Keep An Open Mind &amp; Ask Questions For Clarification</a:t>
            </a:r>
            <a:endParaRPr sz="2400"/>
          </a:p>
          <a:p>
            <a:pPr indent="-381000" lvl="0" marL="457200" rtl="0" algn="l">
              <a:lnSpc>
                <a:spcPct val="150000"/>
              </a:lnSpc>
              <a:spcBef>
                <a:spcPts val="0"/>
              </a:spcBef>
              <a:spcAft>
                <a:spcPts val="0"/>
              </a:spcAft>
              <a:buSzPts val="2400"/>
              <a:buChar char="●"/>
            </a:pPr>
            <a:r>
              <a:rPr lang="en-GB" sz="2400"/>
              <a:t>Don’t Interrupt</a:t>
            </a:r>
            <a:endParaRPr sz="2400"/>
          </a:p>
          <a:p>
            <a:pPr indent="-381000" lvl="0" marL="457200" rtl="0" algn="l">
              <a:lnSpc>
                <a:spcPct val="150000"/>
              </a:lnSpc>
              <a:spcBef>
                <a:spcPts val="0"/>
              </a:spcBef>
              <a:spcAft>
                <a:spcPts val="0"/>
              </a:spcAft>
              <a:buSzPts val="2400"/>
              <a:buChar char="●"/>
            </a:pPr>
            <a:r>
              <a:rPr lang="en-GB" sz="2400"/>
              <a:t>Take Time To Think Before Speaking</a:t>
            </a:r>
            <a:endParaRPr sz="2400"/>
          </a:p>
          <a:p>
            <a:pPr indent="-381000" lvl="0" marL="457200" rtl="0" algn="l">
              <a:lnSpc>
                <a:spcPct val="150000"/>
              </a:lnSpc>
              <a:spcBef>
                <a:spcPts val="0"/>
              </a:spcBef>
              <a:spcAft>
                <a:spcPts val="0"/>
              </a:spcAft>
              <a:buSzPts val="2400"/>
              <a:buChar char="●"/>
            </a:pPr>
            <a:r>
              <a:rPr lang="en-GB" sz="2400"/>
              <a:t>Look For Non</a:t>
            </a:r>
            <a:r>
              <a:rPr lang="en-GB" sz="2400"/>
              <a:t>-</a:t>
            </a:r>
            <a:r>
              <a:rPr lang="en-GB" sz="2400"/>
              <a:t>verbal Communication</a:t>
            </a:r>
            <a:endParaRPr sz="2400"/>
          </a:p>
          <a:p>
            <a:pPr indent="-381000" lvl="0" marL="457200" rtl="0" algn="l">
              <a:lnSpc>
                <a:spcPct val="150000"/>
              </a:lnSpc>
              <a:spcBef>
                <a:spcPts val="0"/>
              </a:spcBef>
              <a:spcAft>
                <a:spcPts val="0"/>
              </a:spcAft>
              <a:buSzPts val="2400"/>
              <a:buChar char="●"/>
            </a:pPr>
            <a:r>
              <a:rPr lang="en-GB" sz="2400"/>
              <a:t>Record Important Matters &amp; Summarise</a:t>
            </a:r>
            <a:endParaRPr sz="24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Listen To Understand</a:t>
            </a:r>
            <a:endParaRPr/>
          </a:p>
        </p:txBody>
      </p:sp>
      <p:sp>
        <p:nvSpPr>
          <p:cNvPr id="310" name="Google Shape;310;p5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Listen actively to understand the other party’s situation.</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Understand how the other party’s think, feel about the situation.</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Reflect the other party’s response to the situation.</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Keep An Open Mind &amp; Ask Questions For Clarification</a:t>
            </a:r>
            <a:endParaRPr/>
          </a:p>
        </p:txBody>
      </p:sp>
      <p:sp>
        <p:nvSpPr>
          <p:cNvPr id="316" name="Google Shape;316;p57"/>
          <p:cNvSpPr txBox="1"/>
          <p:nvPr>
            <p:ph idx="1" type="body"/>
          </p:nvPr>
        </p:nvSpPr>
        <p:spPr>
          <a:xfrm>
            <a:off x="311700" y="1751508"/>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Do not judge the person, whether he/she is right or wrong first.</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Best is to look at the situation from the big picture.</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Ask questions to understand the full picture.</a:t>
            </a:r>
            <a:endParaRPr sz="24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Don’t Interrupt</a:t>
            </a:r>
            <a:endParaRPr/>
          </a:p>
        </p:txBody>
      </p:sp>
      <p:sp>
        <p:nvSpPr>
          <p:cNvPr id="322" name="Google Shape;322;p5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Do not interrupt when the other party is talking/sharing.</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Interruption will not help you understand the situation.</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Interruption may not respect the other party.</a:t>
            </a: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Take Time To Think Before Speaking</a:t>
            </a:r>
            <a:endParaRPr/>
          </a:p>
        </p:txBody>
      </p:sp>
      <p:sp>
        <p:nvSpPr>
          <p:cNvPr id="328" name="Google Shape;328;p5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Saying the wrong thing, even at the right time, can seriously injure a person.</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Words have power, so it is very important to learn how we communicate.  </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Therefore, take time to listen, be careful how you answer and take time before speaking.</a:t>
            </a:r>
            <a:endParaRPr sz="24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6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Look For Non-verbal Communication</a:t>
            </a:r>
            <a:endParaRPr/>
          </a:p>
        </p:txBody>
      </p:sp>
      <p:sp>
        <p:nvSpPr>
          <p:cNvPr id="334" name="Google Shape;334;p6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Non-verbal communication may speak louder than words, but they are not as distinct as words. Non-verbal communication includes:</a:t>
            </a:r>
            <a:endParaRPr sz="2400"/>
          </a:p>
          <a:p>
            <a:pPr indent="-381000" lvl="1" marL="914400" rtl="0" algn="l">
              <a:lnSpc>
                <a:spcPct val="100000"/>
              </a:lnSpc>
              <a:spcBef>
                <a:spcPts val="0"/>
              </a:spcBef>
              <a:spcAft>
                <a:spcPts val="0"/>
              </a:spcAft>
              <a:buSzPts val="2400"/>
              <a:buChar char="○"/>
            </a:pPr>
            <a:r>
              <a:rPr lang="en-GB" sz="2400"/>
              <a:t>Body language and posture</a:t>
            </a:r>
            <a:endParaRPr sz="2400"/>
          </a:p>
          <a:p>
            <a:pPr indent="-381000" lvl="1" marL="914400" rtl="0" algn="l">
              <a:lnSpc>
                <a:spcPct val="100000"/>
              </a:lnSpc>
              <a:spcBef>
                <a:spcPts val="0"/>
              </a:spcBef>
              <a:spcAft>
                <a:spcPts val="0"/>
              </a:spcAft>
              <a:buSzPts val="2400"/>
              <a:buChar char="○"/>
            </a:pPr>
            <a:r>
              <a:rPr lang="en-GB" sz="2400"/>
              <a:t>Facial expressions</a:t>
            </a:r>
            <a:endParaRPr sz="2400"/>
          </a:p>
          <a:p>
            <a:pPr indent="-381000" lvl="1" marL="914400" rtl="0" algn="l">
              <a:lnSpc>
                <a:spcPct val="100000"/>
              </a:lnSpc>
              <a:spcBef>
                <a:spcPts val="0"/>
              </a:spcBef>
              <a:spcAft>
                <a:spcPts val="0"/>
              </a:spcAft>
              <a:buSzPts val="2400"/>
              <a:buChar char="○"/>
            </a:pPr>
            <a:r>
              <a:rPr lang="en-GB" sz="2400"/>
              <a:t>Behavior</a:t>
            </a:r>
            <a:endParaRPr sz="2400"/>
          </a:p>
          <a:p>
            <a:pPr indent="0" lvl="0" marL="45720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So be observant.</a:t>
            </a:r>
            <a:endParaRPr sz="24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61"/>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Record Important Matters &amp; Summarise</a:t>
            </a:r>
            <a:endParaRPr/>
          </a:p>
        </p:txBody>
      </p:sp>
      <p:sp>
        <p:nvSpPr>
          <p:cNvPr id="340" name="Google Shape;340;p6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People will feel that they are been respected and you are taking the conversation seriously.</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People will be more willing to share with you.</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Summarise your conversation so that you understand what was said.</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Importance To Have The Right Mindset</a:t>
            </a:r>
            <a:endParaRPr/>
          </a:p>
        </p:txBody>
      </p:sp>
      <p:sp>
        <p:nvSpPr>
          <p:cNvPr id="80" name="Google Shape;80;p1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Our mind plays a very powerful role in what we believe and how we think. What we think about ourselves and our abilities decides how we act and lead our life.</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What you believe is what you achieve. How you choose to interpret your experiences can set the boundaries on what you can accomplish.</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There’s power in believing that you can improve and accomplish what you set out to achieve by looking at failures and setbacks as a medium for growth.</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2"/>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recap and discuss</a:t>
            </a:r>
            <a:endParaRPr/>
          </a:p>
        </p:txBody>
      </p:sp>
      <p:sp>
        <p:nvSpPr>
          <p:cNvPr id="346" name="Google Shape;346;p62"/>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2400"/>
              <a:t>How to Communicate Effectively?</a:t>
            </a:r>
            <a:endParaRPr sz="2400"/>
          </a:p>
          <a:p>
            <a:pPr indent="-381000" lvl="0" marL="457200" rtl="0" algn="l">
              <a:lnSpc>
                <a:spcPct val="150000"/>
              </a:lnSpc>
              <a:spcBef>
                <a:spcPts val="1600"/>
              </a:spcBef>
              <a:spcAft>
                <a:spcPts val="0"/>
              </a:spcAft>
              <a:buSzPts val="2400"/>
              <a:buChar char="●"/>
            </a:pPr>
            <a:r>
              <a:rPr lang="en-GB" sz="2400"/>
              <a:t>Listen To Understand</a:t>
            </a:r>
            <a:endParaRPr sz="2400"/>
          </a:p>
          <a:p>
            <a:pPr indent="-381000" lvl="0" marL="457200" rtl="0" algn="l">
              <a:lnSpc>
                <a:spcPct val="150000"/>
              </a:lnSpc>
              <a:spcBef>
                <a:spcPts val="0"/>
              </a:spcBef>
              <a:spcAft>
                <a:spcPts val="0"/>
              </a:spcAft>
              <a:buSzPts val="2400"/>
              <a:buChar char="●"/>
            </a:pPr>
            <a:r>
              <a:rPr lang="en-GB" sz="2400"/>
              <a:t>Keep An Open Mind &amp; Ask Questions For Clarification</a:t>
            </a:r>
            <a:endParaRPr sz="2400"/>
          </a:p>
          <a:p>
            <a:pPr indent="-381000" lvl="0" marL="457200" rtl="0" algn="l">
              <a:lnSpc>
                <a:spcPct val="150000"/>
              </a:lnSpc>
              <a:spcBef>
                <a:spcPts val="0"/>
              </a:spcBef>
              <a:spcAft>
                <a:spcPts val="0"/>
              </a:spcAft>
              <a:buSzPts val="2400"/>
              <a:buChar char="●"/>
            </a:pPr>
            <a:r>
              <a:rPr lang="en-GB" sz="2400"/>
              <a:t>Don’t Interrupt</a:t>
            </a:r>
            <a:endParaRPr sz="2400"/>
          </a:p>
          <a:p>
            <a:pPr indent="-381000" lvl="0" marL="457200" rtl="0" algn="l">
              <a:lnSpc>
                <a:spcPct val="150000"/>
              </a:lnSpc>
              <a:spcBef>
                <a:spcPts val="0"/>
              </a:spcBef>
              <a:spcAft>
                <a:spcPts val="0"/>
              </a:spcAft>
              <a:buSzPts val="2400"/>
              <a:buChar char="●"/>
            </a:pPr>
            <a:r>
              <a:rPr lang="en-GB" sz="2400"/>
              <a:t>Take Time To Think Before Speaking</a:t>
            </a:r>
            <a:endParaRPr sz="2400"/>
          </a:p>
          <a:p>
            <a:pPr indent="-381000" lvl="0" marL="457200" rtl="0" algn="l">
              <a:lnSpc>
                <a:spcPct val="150000"/>
              </a:lnSpc>
              <a:spcBef>
                <a:spcPts val="0"/>
              </a:spcBef>
              <a:spcAft>
                <a:spcPts val="0"/>
              </a:spcAft>
              <a:buSzPts val="2400"/>
              <a:buChar char="●"/>
            </a:pPr>
            <a:r>
              <a:rPr lang="en-GB" sz="2400"/>
              <a:t>Look For Non-verbal Communication</a:t>
            </a:r>
            <a:endParaRPr sz="2400"/>
          </a:p>
          <a:p>
            <a:pPr indent="-381000" lvl="0" marL="457200" rtl="0" algn="l">
              <a:lnSpc>
                <a:spcPct val="150000"/>
              </a:lnSpc>
              <a:spcBef>
                <a:spcPts val="0"/>
              </a:spcBef>
              <a:spcAft>
                <a:spcPts val="0"/>
              </a:spcAft>
              <a:buSzPts val="2400"/>
              <a:buChar char="●"/>
            </a:pPr>
            <a:r>
              <a:rPr lang="en-GB" sz="2400"/>
              <a:t>Record Important Matters &amp; Summarise</a:t>
            </a:r>
            <a:endParaRPr sz="24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63"/>
          <p:cNvPicPr preferRelativeResize="0"/>
          <p:nvPr/>
        </p:nvPicPr>
        <p:blipFill>
          <a:blip r:embed="rId3">
            <a:alphaModFix/>
          </a:blip>
          <a:stretch>
            <a:fillRect/>
          </a:stretch>
        </p:blipFill>
        <p:spPr>
          <a:xfrm>
            <a:off x="1114425" y="476250"/>
            <a:ext cx="6915150" cy="5905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64"/>
          <p:cNvSpPr txBox="1"/>
          <p:nvPr>
            <p:ph type="title"/>
          </p:nvPr>
        </p:nvSpPr>
        <p:spPr>
          <a:xfrm>
            <a:off x="311700" y="3307400"/>
            <a:ext cx="8114400" cy="326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Stress &amp; Emotions Management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Stress &amp; Emotions Management</a:t>
            </a:r>
            <a:endParaRPr/>
          </a:p>
        </p:txBody>
      </p:sp>
      <p:sp>
        <p:nvSpPr>
          <p:cNvPr id="362" name="Google Shape;362;p6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If you’re living with high levels of stress, you’re putting your entire well-being at risk. Stress wreaks havoc on your emotional equilibrium, as well as your physical health. </a:t>
            </a:r>
            <a:endParaRPr sz="2400"/>
          </a:p>
          <a:p>
            <a:pPr indent="0" lvl="0" marL="0" rtl="0" algn="l">
              <a:lnSpc>
                <a:spcPct val="100000"/>
              </a:lnSpc>
              <a:spcBef>
                <a:spcPts val="1600"/>
              </a:spcBef>
              <a:spcAft>
                <a:spcPts val="0"/>
              </a:spcAft>
              <a:buNone/>
            </a:pPr>
            <a:r>
              <a:t/>
            </a:r>
            <a:endParaRPr sz="600"/>
          </a:p>
          <a:p>
            <a:pPr indent="-381000" lvl="0" marL="457200" rtl="0" algn="l">
              <a:lnSpc>
                <a:spcPct val="100000"/>
              </a:lnSpc>
              <a:spcBef>
                <a:spcPts val="1600"/>
              </a:spcBef>
              <a:spcAft>
                <a:spcPts val="0"/>
              </a:spcAft>
              <a:buSzPts val="2400"/>
              <a:buChar char="●"/>
            </a:pPr>
            <a:r>
              <a:rPr lang="en-GB" sz="2400"/>
              <a:t>It narrows your ability to think clearly, function effectively, and enjoy life. </a:t>
            </a:r>
            <a:endParaRPr sz="2400"/>
          </a:p>
          <a:p>
            <a:pPr indent="0" lvl="0" marL="0" rtl="0" algn="l">
              <a:lnSpc>
                <a:spcPct val="100000"/>
              </a:lnSpc>
              <a:spcBef>
                <a:spcPts val="1600"/>
              </a:spcBef>
              <a:spcAft>
                <a:spcPts val="0"/>
              </a:spcAft>
              <a:buNone/>
            </a:pPr>
            <a:r>
              <a:t/>
            </a:r>
            <a:endParaRPr sz="600"/>
          </a:p>
          <a:p>
            <a:pPr indent="-381000" lvl="0" marL="457200" rtl="0" algn="l">
              <a:lnSpc>
                <a:spcPct val="100000"/>
              </a:lnSpc>
              <a:spcBef>
                <a:spcPts val="1600"/>
              </a:spcBef>
              <a:spcAft>
                <a:spcPts val="0"/>
              </a:spcAft>
              <a:buSzPts val="2400"/>
              <a:buChar char="●"/>
            </a:pPr>
            <a:r>
              <a:rPr lang="en-GB" sz="2400"/>
              <a:t>It may seem like there’s nothing you can do about stress. The bills won’t stop coming, there will never be more hours in the day, and your work and family responsibilities will always be demanding. But you have a lot more control than you might think.</a:t>
            </a:r>
            <a:endParaRPr sz="24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Stress &amp; Emotions Management</a:t>
            </a:r>
            <a:endParaRPr/>
          </a:p>
        </p:txBody>
      </p:sp>
      <p:sp>
        <p:nvSpPr>
          <p:cNvPr id="368" name="Google Shape;368;p6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Effective stress management helps you break the hold stress has on your life, so you can be happier, healthier, and more productive. </a:t>
            </a:r>
            <a:endParaRPr sz="2400"/>
          </a:p>
          <a:p>
            <a:pPr indent="0" lvl="0" marL="457200" rtl="0" algn="l">
              <a:lnSpc>
                <a:spcPct val="100000"/>
              </a:lnSpc>
              <a:spcBef>
                <a:spcPts val="1600"/>
              </a:spcBef>
              <a:spcAft>
                <a:spcPts val="0"/>
              </a:spcAft>
              <a:buNone/>
            </a:pPr>
            <a:r>
              <a:t/>
            </a:r>
            <a:endParaRPr sz="600"/>
          </a:p>
          <a:p>
            <a:pPr indent="-381000" lvl="0" marL="457200" rtl="0" algn="l">
              <a:lnSpc>
                <a:spcPct val="100000"/>
              </a:lnSpc>
              <a:spcBef>
                <a:spcPts val="1600"/>
              </a:spcBef>
              <a:spcAft>
                <a:spcPts val="0"/>
              </a:spcAft>
              <a:buSzPts val="2400"/>
              <a:buChar char="●"/>
            </a:pPr>
            <a:r>
              <a:rPr lang="en-GB" sz="2400"/>
              <a:t>The ultimate goal is a balanced life, with time for work, relationships, relaxation, and fun—and the resilience to hold up under pressure and meet challenges head on. </a:t>
            </a:r>
            <a:endParaRPr sz="2400"/>
          </a:p>
          <a:p>
            <a:pPr indent="0" lvl="0" marL="457200" rtl="0" algn="l">
              <a:lnSpc>
                <a:spcPct val="100000"/>
              </a:lnSpc>
              <a:spcBef>
                <a:spcPts val="1600"/>
              </a:spcBef>
              <a:spcAft>
                <a:spcPts val="0"/>
              </a:spcAft>
              <a:buNone/>
            </a:pPr>
            <a:r>
              <a:t/>
            </a:r>
            <a:endParaRPr sz="600"/>
          </a:p>
          <a:p>
            <a:pPr indent="-381000" lvl="0" marL="457200" rtl="0" algn="l">
              <a:lnSpc>
                <a:spcPct val="100000"/>
              </a:lnSpc>
              <a:spcBef>
                <a:spcPts val="1600"/>
              </a:spcBef>
              <a:spcAft>
                <a:spcPts val="0"/>
              </a:spcAft>
              <a:buSzPts val="2400"/>
              <a:buChar char="●"/>
            </a:pPr>
            <a:r>
              <a:rPr lang="en-GB" sz="2400"/>
              <a:t>But stress management is not one-size-fits-all. That’s why it’s important to experiment and find out what works best for you.</a:t>
            </a:r>
            <a:endParaRPr sz="24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6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Identify the sources of stress in your life</a:t>
            </a:r>
            <a:endParaRPr/>
          </a:p>
        </p:txBody>
      </p:sp>
      <p:sp>
        <p:nvSpPr>
          <p:cNvPr id="374" name="Google Shape;374;p6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Stress management starts with identifying the sources of stress in your life.</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Ask yourself:</a:t>
            </a:r>
            <a:endParaRPr sz="2400"/>
          </a:p>
          <a:p>
            <a:pPr indent="-381000" lvl="1" marL="914400" rtl="0" algn="l">
              <a:lnSpc>
                <a:spcPct val="100000"/>
              </a:lnSpc>
              <a:spcBef>
                <a:spcPts val="0"/>
              </a:spcBef>
              <a:spcAft>
                <a:spcPts val="0"/>
              </a:spcAft>
              <a:buSzPts val="2400"/>
              <a:buChar char="○"/>
            </a:pPr>
            <a:r>
              <a:rPr lang="en-GB" sz="2400"/>
              <a:t>Is it family or/and work?</a:t>
            </a:r>
            <a:endParaRPr sz="2400"/>
          </a:p>
          <a:p>
            <a:pPr indent="-381000" lvl="1" marL="914400" rtl="0" algn="l">
              <a:lnSpc>
                <a:spcPct val="100000"/>
              </a:lnSpc>
              <a:spcBef>
                <a:spcPts val="0"/>
              </a:spcBef>
              <a:spcAft>
                <a:spcPts val="0"/>
              </a:spcAft>
              <a:buSzPts val="2400"/>
              <a:buChar char="○"/>
            </a:pPr>
            <a:r>
              <a:rPr lang="en-GB" sz="2400"/>
              <a:t>Is it personal, financial, relationship, health issue?</a:t>
            </a:r>
            <a:endParaRPr sz="2400"/>
          </a:p>
          <a:p>
            <a:pPr indent="-381000" lvl="1" marL="914400" rtl="0" algn="l">
              <a:lnSpc>
                <a:spcPct val="100000"/>
              </a:lnSpc>
              <a:spcBef>
                <a:spcPts val="0"/>
              </a:spcBef>
              <a:spcAft>
                <a:spcPts val="0"/>
              </a:spcAft>
              <a:buSzPts val="2400"/>
              <a:buChar char="○"/>
            </a:pPr>
            <a:r>
              <a:rPr lang="en-GB" sz="2400"/>
              <a:t>Who is causing you the stress?</a:t>
            </a:r>
            <a:endParaRPr sz="2400"/>
          </a:p>
          <a:p>
            <a:pPr indent="0" lvl="0" marL="0" rtl="0" algn="l">
              <a:lnSpc>
                <a:spcPct val="100000"/>
              </a:lnSpc>
              <a:spcBef>
                <a:spcPts val="1600"/>
              </a:spcBef>
              <a:spcAft>
                <a:spcPts val="1600"/>
              </a:spcAft>
              <a:buNone/>
            </a:pPr>
            <a:r>
              <a:t/>
            </a:r>
            <a:endParaRPr sz="24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Practice the 4 A’s of stress management</a:t>
            </a:r>
            <a:endParaRPr/>
          </a:p>
        </p:txBody>
      </p:sp>
      <p:sp>
        <p:nvSpPr>
          <p:cNvPr id="380" name="Google Shape;380;p6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The four A’s – Avoid, Alter, Adapt &amp; Accept</a:t>
            </a:r>
            <a:endParaRPr b="1" sz="2400"/>
          </a:p>
          <a:p>
            <a:pPr indent="0" lvl="0" marL="0" rtl="0" algn="l">
              <a:lnSpc>
                <a:spcPct val="100000"/>
              </a:lnSpc>
              <a:spcBef>
                <a:spcPts val="1600"/>
              </a:spcBef>
              <a:spcAft>
                <a:spcPts val="0"/>
              </a:spcAft>
              <a:buNone/>
            </a:pPr>
            <a:r>
              <a:rPr b="1" lang="en-GB" sz="2400"/>
              <a:t>AVOID</a:t>
            </a:r>
            <a:endParaRPr b="1" sz="2400"/>
          </a:p>
          <a:p>
            <a:pPr indent="-381000" lvl="0" marL="457200" rtl="0" algn="l">
              <a:lnSpc>
                <a:spcPct val="100000"/>
              </a:lnSpc>
              <a:spcBef>
                <a:spcPts val="1600"/>
              </a:spcBef>
              <a:spcAft>
                <a:spcPts val="0"/>
              </a:spcAft>
              <a:buSzPts val="2400"/>
              <a:buChar char="●"/>
            </a:pPr>
            <a:r>
              <a:rPr b="1" lang="en-GB" sz="2400"/>
              <a:t>Learn how to say “no.”</a:t>
            </a:r>
            <a:r>
              <a:rPr lang="en-GB" sz="2400"/>
              <a:t> Know your limits and stick to them. Whether in your personal or professional life, taking on more than you can handle is a surefire recipe for stress.</a:t>
            </a:r>
            <a:endParaRPr sz="2400"/>
          </a:p>
          <a:p>
            <a:pPr indent="0" lvl="0" marL="0" rtl="0" algn="l">
              <a:lnSpc>
                <a:spcPct val="100000"/>
              </a:lnSpc>
              <a:spcBef>
                <a:spcPts val="1600"/>
              </a:spcBef>
              <a:spcAft>
                <a:spcPts val="0"/>
              </a:spcAft>
              <a:buNone/>
            </a:pPr>
            <a:r>
              <a:t/>
            </a:r>
            <a:endParaRPr sz="600"/>
          </a:p>
          <a:p>
            <a:pPr indent="-381000" lvl="0" marL="457200" rtl="0" algn="l">
              <a:lnSpc>
                <a:spcPct val="100000"/>
              </a:lnSpc>
              <a:spcBef>
                <a:spcPts val="1600"/>
              </a:spcBef>
              <a:spcAft>
                <a:spcPts val="0"/>
              </a:spcAft>
              <a:buSzPts val="2400"/>
              <a:buChar char="●"/>
            </a:pPr>
            <a:r>
              <a:rPr b="1" lang="en-GB" sz="2400"/>
              <a:t>Avoid people who stress you out.</a:t>
            </a:r>
            <a:r>
              <a:rPr lang="en-GB" sz="2400"/>
              <a:t> If someone consistently causes stress in your life, limit the amount of time you spend with that person, or end the relationship.</a:t>
            </a:r>
            <a:endParaRPr sz="24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Practice the 4 A’s of stress management</a:t>
            </a:r>
            <a:endParaRPr/>
          </a:p>
        </p:txBody>
      </p:sp>
      <p:sp>
        <p:nvSpPr>
          <p:cNvPr id="386" name="Google Shape;386;p6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The four A’s – Avoid, Alter, Adapt &amp; Accept</a:t>
            </a:r>
            <a:endParaRPr b="1" sz="2400"/>
          </a:p>
          <a:p>
            <a:pPr indent="0" lvl="0" marL="0" rtl="0" algn="l">
              <a:lnSpc>
                <a:spcPct val="100000"/>
              </a:lnSpc>
              <a:spcBef>
                <a:spcPts val="1600"/>
              </a:spcBef>
              <a:spcAft>
                <a:spcPts val="0"/>
              </a:spcAft>
              <a:buNone/>
            </a:pPr>
            <a:r>
              <a:rPr b="1" lang="en-GB" sz="2400"/>
              <a:t>ALTER</a:t>
            </a:r>
            <a:endParaRPr b="1" sz="2400"/>
          </a:p>
          <a:p>
            <a:pPr indent="-381000" lvl="0" marL="457200" rtl="0" algn="l">
              <a:lnSpc>
                <a:spcPct val="100000"/>
              </a:lnSpc>
              <a:spcBef>
                <a:spcPts val="1600"/>
              </a:spcBef>
              <a:spcAft>
                <a:spcPts val="0"/>
              </a:spcAft>
              <a:buSzPts val="2400"/>
              <a:buChar char="●"/>
            </a:pPr>
            <a:r>
              <a:rPr b="1" lang="en-GB" sz="2400"/>
              <a:t>Express your feelings instead of bottling them up. </a:t>
            </a:r>
            <a:r>
              <a:rPr lang="en-GB" sz="2400"/>
              <a:t>If something or someone is bothering you, be more assertive and communicate your concerns in an open and respectful way.</a:t>
            </a:r>
            <a:endParaRPr sz="2400"/>
          </a:p>
          <a:p>
            <a:pPr indent="0" lvl="0" marL="0" rtl="0" algn="l">
              <a:lnSpc>
                <a:spcPct val="100000"/>
              </a:lnSpc>
              <a:spcBef>
                <a:spcPts val="1600"/>
              </a:spcBef>
              <a:spcAft>
                <a:spcPts val="0"/>
              </a:spcAft>
              <a:buNone/>
            </a:pPr>
            <a:r>
              <a:t/>
            </a:r>
            <a:endParaRPr sz="600"/>
          </a:p>
          <a:p>
            <a:pPr indent="-381000" lvl="0" marL="457200" rtl="0" algn="l">
              <a:lnSpc>
                <a:spcPct val="100000"/>
              </a:lnSpc>
              <a:spcBef>
                <a:spcPts val="1600"/>
              </a:spcBef>
              <a:spcAft>
                <a:spcPts val="0"/>
              </a:spcAft>
              <a:buSzPts val="2400"/>
              <a:buChar char="●"/>
            </a:pPr>
            <a:r>
              <a:rPr b="1" lang="en-GB" sz="2400"/>
              <a:t>Be willing to compromise. </a:t>
            </a:r>
            <a:r>
              <a:rPr lang="en-GB" sz="2400"/>
              <a:t>When you ask someone to change their behavior, be willing to do the same. If you both are willing to bend at least a little, you’ll have a good chance of finding a happy middle ground.</a:t>
            </a:r>
            <a:endParaRPr sz="24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7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Practice the 4 A’s of stress management</a:t>
            </a:r>
            <a:endParaRPr/>
          </a:p>
        </p:txBody>
      </p:sp>
      <p:sp>
        <p:nvSpPr>
          <p:cNvPr id="392" name="Google Shape;392;p7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The four A’s – Avoid, Alter, Adapt &amp; Accept</a:t>
            </a:r>
            <a:endParaRPr b="1" sz="2400"/>
          </a:p>
          <a:p>
            <a:pPr indent="0" lvl="0" marL="0" rtl="0" algn="l">
              <a:lnSpc>
                <a:spcPct val="100000"/>
              </a:lnSpc>
              <a:spcBef>
                <a:spcPts val="1600"/>
              </a:spcBef>
              <a:spcAft>
                <a:spcPts val="0"/>
              </a:spcAft>
              <a:buNone/>
            </a:pPr>
            <a:r>
              <a:rPr b="1" lang="en-GB" sz="2400"/>
              <a:t>ADAPT</a:t>
            </a:r>
            <a:endParaRPr b="1" sz="2400"/>
          </a:p>
          <a:p>
            <a:pPr indent="-381000" lvl="0" marL="457200" rtl="0" algn="l">
              <a:lnSpc>
                <a:spcPct val="100000"/>
              </a:lnSpc>
              <a:spcBef>
                <a:spcPts val="1600"/>
              </a:spcBef>
              <a:spcAft>
                <a:spcPts val="0"/>
              </a:spcAft>
              <a:buSzPts val="2400"/>
              <a:buChar char="●"/>
            </a:pPr>
            <a:r>
              <a:rPr b="1" lang="en-GB" sz="2400"/>
              <a:t>Reframe problems. </a:t>
            </a:r>
            <a:r>
              <a:rPr lang="en-GB" sz="2400"/>
              <a:t>Try to view stressful situations from a more positive perspective.</a:t>
            </a:r>
            <a:endParaRPr sz="2400"/>
          </a:p>
          <a:p>
            <a:pPr indent="0" lvl="0" marL="0" rtl="0" algn="l">
              <a:lnSpc>
                <a:spcPct val="100000"/>
              </a:lnSpc>
              <a:spcBef>
                <a:spcPts val="1600"/>
              </a:spcBef>
              <a:spcAft>
                <a:spcPts val="0"/>
              </a:spcAft>
              <a:buNone/>
            </a:pPr>
            <a:r>
              <a:t/>
            </a:r>
            <a:endParaRPr sz="600"/>
          </a:p>
          <a:p>
            <a:pPr indent="-381000" lvl="0" marL="457200" rtl="0" algn="l">
              <a:lnSpc>
                <a:spcPct val="100000"/>
              </a:lnSpc>
              <a:spcBef>
                <a:spcPts val="1600"/>
              </a:spcBef>
              <a:spcAft>
                <a:spcPts val="0"/>
              </a:spcAft>
              <a:buSzPts val="2400"/>
              <a:buChar char="●"/>
            </a:pPr>
            <a:r>
              <a:rPr b="1" lang="en-GB" sz="2400"/>
              <a:t>Adjust your standards. </a:t>
            </a:r>
            <a:r>
              <a:rPr lang="en-GB" sz="2400"/>
              <a:t>Perfectionism is a major source of avoidable stress. Stop setting yourself up for failure by demanding perfection. Set reasonable standards for yourself and others, and learn to be okay with “good enough.”</a:t>
            </a:r>
            <a:endParaRPr sz="24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71"/>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Practice the 4 A’s of stress management</a:t>
            </a:r>
            <a:endParaRPr/>
          </a:p>
        </p:txBody>
      </p:sp>
      <p:sp>
        <p:nvSpPr>
          <p:cNvPr id="398" name="Google Shape;398;p7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400"/>
              <a:t>The four A’s – Avoid, Alter, Adapt &amp; Accept</a:t>
            </a:r>
            <a:endParaRPr b="1" sz="2400"/>
          </a:p>
          <a:p>
            <a:pPr indent="0" lvl="0" marL="0" rtl="0" algn="l">
              <a:lnSpc>
                <a:spcPct val="100000"/>
              </a:lnSpc>
              <a:spcBef>
                <a:spcPts val="1600"/>
              </a:spcBef>
              <a:spcAft>
                <a:spcPts val="0"/>
              </a:spcAft>
              <a:buNone/>
            </a:pPr>
            <a:r>
              <a:rPr b="1" lang="en-GB" sz="2400"/>
              <a:t>ACCEPT</a:t>
            </a:r>
            <a:endParaRPr b="1" sz="2400"/>
          </a:p>
          <a:p>
            <a:pPr indent="-381000" lvl="0" marL="457200" rtl="0" algn="l">
              <a:lnSpc>
                <a:spcPct val="100000"/>
              </a:lnSpc>
              <a:spcBef>
                <a:spcPts val="1600"/>
              </a:spcBef>
              <a:spcAft>
                <a:spcPts val="0"/>
              </a:spcAft>
              <a:buSzPts val="2400"/>
              <a:buChar char="●"/>
            </a:pPr>
            <a:r>
              <a:rPr b="1" lang="en-GB" sz="2400"/>
              <a:t>Don’t try to control the uncontrollable. </a:t>
            </a:r>
            <a:r>
              <a:rPr lang="en-GB" sz="2400"/>
              <a:t>Many things in life are beyond our control, particularly the behavior of other people. Rather than stressing out over them, focus on the things you can control such as the way you choose to react to problems.</a:t>
            </a:r>
            <a:endParaRPr sz="2400"/>
          </a:p>
          <a:p>
            <a:pPr indent="0" lvl="0" marL="0" rtl="0" algn="l">
              <a:lnSpc>
                <a:spcPct val="100000"/>
              </a:lnSpc>
              <a:spcBef>
                <a:spcPts val="1600"/>
              </a:spcBef>
              <a:spcAft>
                <a:spcPts val="0"/>
              </a:spcAft>
              <a:buNone/>
            </a:pPr>
            <a:r>
              <a:t/>
            </a:r>
            <a:endParaRPr sz="600"/>
          </a:p>
          <a:p>
            <a:pPr indent="-381000" lvl="0" marL="457200" rtl="0" algn="l">
              <a:lnSpc>
                <a:spcPct val="100000"/>
              </a:lnSpc>
              <a:spcBef>
                <a:spcPts val="1600"/>
              </a:spcBef>
              <a:spcAft>
                <a:spcPts val="0"/>
              </a:spcAft>
              <a:buSzPts val="2400"/>
              <a:buChar char="●"/>
            </a:pPr>
            <a:r>
              <a:rPr b="1" lang="en-GB" sz="2400"/>
              <a:t>Learn to forgive.</a:t>
            </a:r>
            <a:r>
              <a:rPr lang="en-GB" sz="2400"/>
              <a:t> Accept the fact that we live in an imperfect world and that people make mistakes. Let go of anger and resentments. Free yourself from negative energy by forgiving and moving on.</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8"/>
          <p:cNvPicPr preferRelativeResize="0"/>
          <p:nvPr/>
        </p:nvPicPr>
        <p:blipFill rotWithShape="1">
          <a:blip r:embed="rId3">
            <a:alphaModFix/>
          </a:blip>
          <a:srcRect b="0" l="4964" r="5090" t="0"/>
          <a:stretch/>
        </p:blipFill>
        <p:spPr>
          <a:xfrm>
            <a:off x="0" y="756850"/>
            <a:ext cx="9144000" cy="5337358"/>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72"/>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Connect to others</a:t>
            </a:r>
            <a:endParaRPr/>
          </a:p>
        </p:txBody>
      </p:sp>
      <p:sp>
        <p:nvSpPr>
          <p:cNvPr id="404" name="Google Shape;404;p72"/>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There is nothing more calming than spending quality time with another human being who makes you feel safe and understood. So make it a point to connect regularly—and in person—with family and friends.</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Keep in mind that the people you talk to don’t have to be able to fix your stress. They simply need to be good listeners. And try not to let worries about looking weak or being a burden keep you from opening up.</a:t>
            </a:r>
            <a:endParaRPr sz="24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Make time for fun and relaxation</a:t>
            </a:r>
            <a:endParaRPr/>
          </a:p>
        </p:txBody>
      </p:sp>
      <p:sp>
        <p:nvSpPr>
          <p:cNvPr id="410" name="Google Shape;410;p7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b="1" lang="en-GB" sz="2400"/>
              <a:t>Set aside leisure time.</a:t>
            </a:r>
            <a:r>
              <a:rPr lang="en-GB" sz="2400"/>
              <a:t> Include rest and relaxation in your daily schedule. Don’t allow other obligations to encroach. This is your time to take a break from all responsibilities and recharge your batteries.</a:t>
            </a:r>
            <a:endParaRPr sz="2400"/>
          </a:p>
          <a:p>
            <a:pPr indent="0" lvl="0" marL="45720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b="1" lang="en-GB" sz="2400"/>
              <a:t>Do something you enjoy every day.</a:t>
            </a:r>
            <a:r>
              <a:rPr lang="en-GB" sz="2400"/>
              <a:t> Make time for leisure activities that bring you joy, whether it be listening to music, playing with games etc.</a:t>
            </a:r>
            <a:endParaRPr sz="24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7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Maintain balance with a healthy lifestyle</a:t>
            </a:r>
            <a:endParaRPr/>
          </a:p>
        </p:txBody>
      </p:sp>
      <p:sp>
        <p:nvSpPr>
          <p:cNvPr id="416" name="Google Shape;416;p7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0"/>
              </a:spcBef>
              <a:spcAft>
                <a:spcPts val="0"/>
              </a:spcAft>
              <a:buSzPts val="2400"/>
              <a:buChar char="●"/>
            </a:pPr>
            <a:r>
              <a:rPr b="1" lang="en-GB" sz="2400"/>
              <a:t>Eat a healthy diet. </a:t>
            </a:r>
            <a:endParaRPr b="1" sz="2400"/>
          </a:p>
          <a:p>
            <a:pPr indent="-381000" lvl="0" marL="457200" rtl="0" algn="l">
              <a:lnSpc>
                <a:spcPct val="200000"/>
              </a:lnSpc>
              <a:spcBef>
                <a:spcPts val="0"/>
              </a:spcBef>
              <a:spcAft>
                <a:spcPts val="0"/>
              </a:spcAft>
              <a:buSzPts val="2400"/>
              <a:buChar char="●"/>
            </a:pPr>
            <a:r>
              <a:rPr b="1" lang="en-GB" sz="2400"/>
              <a:t>Reduce caffeine and sugar. </a:t>
            </a:r>
            <a:endParaRPr b="1" sz="2400"/>
          </a:p>
          <a:p>
            <a:pPr indent="-381000" lvl="0" marL="457200" rtl="0" algn="l">
              <a:lnSpc>
                <a:spcPct val="200000"/>
              </a:lnSpc>
              <a:spcBef>
                <a:spcPts val="0"/>
              </a:spcBef>
              <a:spcAft>
                <a:spcPts val="0"/>
              </a:spcAft>
              <a:buSzPts val="2400"/>
              <a:buChar char="●"/>
            </a:pPr>
            <a:r>
              <a:rPr b="1" lang="en-GB" sz="2400"/>
              <a:t>Avoid alcohol, cigarettes, and drugs. </a:t>
            </a:r>
            <a:endParaRPr b="1" sz="2400"/>
          </a:p>
          <a:p>
            <a:pPr indent="-381000" lvl="0" marL="457200" rtl="0" algn="l">
              <a:lnSpc>
                <a:spcPct val="200000"/>
              </a:lnSpc>
              <a:spcBef>
                <a:spcPts val="0"/>
              </a:spcBef>
              <a:spcAft>
                <a:spcPts val="0"/>
              </a:spcAft>
              <a:buSzPts val="2400"/>
              <a:buChar char="●"/>
            </a:pPr>
            <a:r>
              <a:rPr b="1" lang="en-GB" sz="2400"/>
              <a:t>Get enough sleep.</a:t>
            </a:r>
            <a:endParaRPr b="1" sz="24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7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practice and discuss</a:t>
            </a:r>
            <a:endParaRPr/>
          </a:p>
        </p:txBody>
      </p:sp>
      <p:sp>
        <p:nvSpPr>
          <p:cNvPr id="422" name="Google Shape;422;p7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b="1" lang="en-GB" sz="2400"/>
              <a:t>Identify the sources of stress in your life</a:t>
            </a:r>
            <a:endParaRPr b="1" sz="2400"/>
          </a:p>
          <a:p>
            <a:pPr indent="0" lvl="0" marL="457200" rtl="0" algn="l">
              <a:lnSpc>
                <a:spcPct val="100000"/>
              </a:lnSpc>
              <a:spcBef>
                <a:spcPts val="1600"/>
              </a:spcBef>
              <a:spcAft>
                <a:spcPts val="0"/>
              </a:spcAft>
              <a:buNone/>
            </a:pPr>
            <a:r>
              <a:t/>
            </a:r>
            <a:endParaRPr b="1" sz="600"/>
          </a:p>
          <a:p>
            <a:pPr indent="-381000" lvl="0" marL="457200" rtl="0" algn="l">
              <a:lnSpc>
                <a:spcPct val="100000"/>
              </a:lnSpc>
              <a:spcBef>
                <a:spcPts val="1600"/>
              </a:spcBef>
              <a:spcAft>
                <a:spcPts val="0"/>
              </a:spcAft>
              <a:buSzPts val="2400"/>
              <a:buChar char="●"/>
            </a:pPr>
            <a:r>
              <a:rPr b="1" lang="en-GB" sz="2400"/>
              <a:t>Practice the 4 A’s of stress management. </a:t>
            </a:r>
            <a:r>
              <a:rPr lang="en-GB" sz="2400"/>
              <a:t>The four A’s – Avoid, Alter, Adapt &amp; Accept</a:t>
            </a:r>
            <a:endParaRPr sz="2400"/>
          </a:p>
          <a:p>
            <a:pPr indent="0" lvl="0" marL="0" rtl="0" algn="l">
              <a:lnSpc>
                <a:spcPct val="100000"/>
              </a:lnSpc>
              <a:spcBef>
                <a:spcPts val="1600"/>
              </a:spcBef>
              <a:spcAft>
                <a:spcPts val="0"/>
              </a:spcAft>
              <a:buNone/>
            </a:pPr>
            <a:r>
              <a:t/>
            </a:r>
            <a:endParaRPr b="1" sz="600"/>
          </a:p>
          <a:p>
            <a:pPr indent="-381000" lvl="0" marL="457200" rtl="0" algn="l">
              <a:lnSpc>
                <a:spcPct val="100000"/>
              </a:lnSpc>
              <a:spcBef>
                <a:spcPts val="1600"/>
              </a:spcBef>
              <a:spcAft>
                <a:spcPts val="0"/>
              </a:spcAft>
              <a:buSzPts val="2400"/>
              <a:buChar char="●"/>
            </a:pPr>
            <a:r>
              <a:rPr b="1" lang="en-GB" sz="2400"/>
              <a:t>Connect to others</a:t>
            </a:r>
            <a:endParaRPr b="1" sz="2400"/>
          </a:p>
          <a:p>
            <a:pPr indent="0" lvl="0" marL="457200" rtl="0" algn="l">
              <a:lnSpc>
                <a:spcPct val="100000"/>
              </a:lnSpc>
              <a:spcBef>
                <a:spcPts val="1600"/>
              </a:spcBef>
              <a:spcAft>
                <a:spcPts val="0"/>
              </a:spcAft>
              <a:buNone/>
            </a:pPr>
            <a:r>
              <a:t/>
            </a:r>
            <a:endParaRPr b="1" sz="600"/>
          </a:p>
          <a:p>
            <a:pPr indent="-381000" lvl="0" marL="457200" rtl="0" algn="l">
              <a:lnSpc>
                <a:spcPct val="100000"/>
              </a:lnSpc>
              <a:spcBef>
                <a:spcPts val="1600"/>
              </a:spcBef>
              <a:spcAft>
                <a:spcPts val="0"/>
              </a:spcAft>
              <a:buSzPts val="2400"/>
              <a:buChar char="●"/>
            </a:pPr>
            <a:r>
              <a:rPr b="1" lang="en-GB" sz="2400"/>
              <a:t>Make time for fun and relaxation</a:t>
            </a:r>
            <a:endParaRPr b="1" sz="2400"/>
          </a:p>
          <a:p>
            <a:pPr indent="0" lvl="0" marL="457200" rtl="0" algn="l">
              <a:lnSpc>
                <a:spcPct val="100000"/>
              </a:lnSpc>
              <a:spcBef>
                <a:spcPts val="1600"/>
              </a:spcBef>
              <a:spcAft>
                <a:spcPts val="0"/>
              </a:spcAft>
              <a:buNone/>
            </a:pPr>
            <a:r>
              <a:t/>
            </a:r>
            <a:endParaRPr b="1" sz="600"/>
          </a:p>
          <a:p>
            <a:pPr indent="-381000" lvl="0" marL="457200" rtl="0" algn="l">
              <a:lnSpc>
                <a:spcPct val="100000"/>
              </a:lnSpc>
              <a:spcBef>
                <a:spcPts val="1600"/>
              </a:spcBef>
              <a:spcAft>
                <a:spcPts val="0"/>
              </a:spcAft>
              <a:buSzPts val="2400"/>
              <a:buChar char="●"/>
            </a:pPr>
            <a:r>
              <a:rPr b="1" lang="en-GB" sz="2400"/>
              <a:t>Maintain balance with a healthy lifestyle</a:t>
            </a:r>
            <a:endParaRPr b="1" sz="24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id="427" name="Google Shape;427;p76"/>
          <p:cNvPicPr preferRelativeResize="0"/>
          <p:nvPr/>
        </p:nvPicPr>
        <p:blipFill>
          <a:blip r:embed="rId3">
            <a:alphaModFix/>
          </a:blip>
          <a:stretch>
            <a:fillRect/>
          </a:stretch>
        </p:blipFill>
        <p:spPr>
          <a:xfrm>
            <a:off x="1114425" y="476250"/>
            <a:ext cx="6915150" cy="590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Fixed Mindset?</a:t>
            </a:r>
            <a:endParaRPr/>
          </a:p>
        </p:txBody>
      </p:sp>
      <p:sp>
        <p:nvSpPr>
          <p:cNvPr id="91" name="Google Shape;91;p19"/>
          <p:cNvSpPr txBox="1"/>
          <p:nvPr>
            <p:ph idx="1" type="body"/>
          </p:nvPr>
        </p:nvSpPr>
        <p:spPr>
          <a:xfrm>
            <a:off x="311700" y="1769408"/>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A person with a fixed mindset is constrained by their beliefs and thoughts. They believe people are born with special talents and every person has different abilities and intelligence that cannot get better with time, persistence and effort. </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They think of failures as a validation of their lack of intelligence and their limited abilities that prevents them from achieving their goals. They give up easily with the fear of failure and a belief that they cannot improve.</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Fixed Mindset?</a:t>
            </a:r>
            <a:endParaRPr/>
          </a:p>
        </p:txBody>
      </p:sp>
      <p:sp>
        <p:nvSpPr>
          <p:cNvPr id="97" name="Google Shape;97;p2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In the workplace, fixed mindset shows up when we:</a:t>
            </a:r>
            <a:endParaRPr sz="2400"/>
          </a:p>
          <a:p>
            <a:pPr indent="-381000" lvl="1" marL="914400" rtl="0" algn="l">
              <a:lnSpc>
                <a:spcPct val="100000"/>
              </a:lnSpc>
              <a:spcBef>
                <a:spcPts val="0"/>
              </a:spcBef>
              <a:spcAft>
                <a:spcPts val="0"/>
              </a:spcAft>
              <a:buSzPts val="2400"/>
              <a:buChar char="○"/>
            </a:pPr>
            <a:r>
              <a:rPr lang="en-GB" sz="2400"/>
              <a:t>avoid constructive conflicts, </a:t>
            </a:r>
            <a:endParaRPr sz="2400"/>
          </a:p>
          <a:p>
            <a:pPr indent="-381000" lvl="1" marL="914400" rtl="0" algn="l">
              <a:lnSpc>
                <a:spcPct val="100000"/>
              </a:lnSpc>
              <a:spcBef>
                <a:spcPts val="0"/>
              </a:spcBef>
              <a:spcAft>
                <a:spcPts val="0"/>
              </a:spcAft>
              <a:buSzPts val="2400"/>
              <a:buChar char="○"/>
            </a:pPr>
            <a:r>
              <a:rPr lang="en-GB" sz="2400"/>
              <a:t>stick to existing solutions even when there’s a need to try new ideas, </a:t>
            </a:r>
            <a:endParaRPr sz="2400"/>
          </a:p>
          <a:p>
            <a:pPr indent="-381000" lvl="1" marL="914400" rtl="0" algn="l">
              <a:lnSpc>
                <a:spcPct val="100000"/>
              </a:lnSpc>
              <a:spcBef>
                <a:spcPts val="0"/>
              </a:spcBef>
              <a:spcAft>
                <a:spcPts val="0"/>
              </a:spcAft>
              <a:buSzPts val="2400"/>
              <a:buChar char="○"/>
            </a:pPr>
            <a:r>
              <a:rPr lang="en-GB" sz="2400"/>
              <a:t>do not speak up with the fear we might sound stupid, </a:t>
            </a:r>
            <a:endParaRPr sz="2400"/>
          </a:p>
          <a:p>
            <a:pPr indent="-381000" lvl="1" marL="914400" rtl="0" algn="l">
              <a:lnSpc>
                <a:spcPct val="100000"/>
              </a:lnSpc>
              <a:spcBef>
                <a:spcPts val="0"/>
              </a:spcBef>
              <a:spcAft>
                <a:spcPts val="0"/>
              </a:spcAft>
              <a:buSzPts val="2400"/>
              <a:buChar char="○"/>
            </a:pPr>
            <a:r>
              <a:rPr lang="en-GB" sz="2400"/>
              <a:t>refuse to take up a new challenge with uncharted territory, </a:t>
            </a:r>
            <a:endParaRPr sz="2400"/>
          </a:p>
          <a:p>
            <a:pPr indent="-381000" lvl="1" marL="914400" rtl="0" algn="l">
              <a:lnSpc>
                <a:spcPct val="100000"/>
              </a:lnSpc>
              <a:spcBef>
                <a:spcPts val="0"/>
              </a:spcBef>
              <a:spcAft>
                <a:spcPts val="0"/>
              </a:spcAft>
              <a:buSzPts val="2400"/>
              <a:buChar char="○"/>
            </a:pPr>
            <a:r>
              <a:rPr lang="en-GB" sz="2400"/>
              <a:t>blame others for not meeting our goals or </a:t>
            </a:r>
            <a:endParaRPr sz="2400"/>
          </a:p>
          <a:p>
            <a:pPr indent="-381000" lvl="1" marL="914400" rtl="0" algn="l">
              <a:lnSpc>
                <a:spcPct val="100000"/>
              </a:lnSpc>
              <a:spcBef>
                <a:spcPts val="0"/>
              </a:spcBef>
              <a:spcAft>
                <a:spcPts val="0"/>
              </a:spcAft>
              <a:buSzPts val="2400"/>
              <a:buChar char="○"/>
            </a:pPr>
            <a:r>
              <a:rPr lang="en-GB" sz="2400"/>
              <a:t>feel jealous of others success and growth.</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Fixed Mindset?</a:t>
            </a:r>
            <a:endParaRPr/>
          </a:p>
        </p:txBody>
      </p:sp>
      <p:sp>
        <p:nvSpPr>
          <p:cNvPr id="103" name="Google Shape;103;p2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It can make us:</a:t>
            </a:r>
            <a:endParaRPr sz="2400"/>
          </a:p>
          <a:p>
            <a:pPr indent="-381000" lvl="1" marL="914400" rtl="0" algn="l">
              <a:lnSpc>
                <a:spcPct val="100000"/>
              </a:lnSpc>
              <a:spcBef>
                <a:spcPts val="0"/>
              </a:spcBef>
              <a:spcAft>
                <a:spcPts val="0"/>
              </a:spcAft>
              <a:buSzPts val="2400"/>
              <a:buChar char="○"/>
            </a:pPr>
            <a:r>
              <a:rPr lang="en-GB" sz="2400"/>
              <a:t>show reluctance in making hard decisions, </a:t>
            </a:r>
            <a:endParaRPr sz="2400"/>
          </a:p>
          <a:p>
            <a:pPr indent="-381000" lvl="1" marL="914400" rtl="0" algn="l">
              <a:lnSpc>
                <a:spcPct val="100000"/>
              </a:lnSpc>
              <a:spcBef>
                <a:spcPts val="0"/>
              </a:spcBef>
              <a:spcAft>
                <a:spcPts val="0"/>
              </a:spcAft>
              <a:buSzPts val="2400"/>
              <a:buChar char="○"/>
            </a:pPr>
            <a:r>
              <a:rPr lang="en-GB" sz="2400"/>
              <a:t>avoid responsibility and </a:t>
            </a:r>
            <a:endParaRPr sz="2400"/>
          </a:p>
          <a:p>
            <a:pPr indent="-381000" lvl="1" marL="914400" rtl="0" algn="l">
              <a:lnSpc>
                <a:spcPct val="100000"/>
              </a:lnSpc>
              <a:spcBef>
                <a:spcPts val="0"/>
              </a:spcBef>
              <a:spcAft>
                <a:spcPts val="0"/>
              </a:spcAft>
              <a:buSzPts val="2400"/>
              <a:buChar char="○"/>
            </a:pPr>
            <a:r>
              <a:rPr lang="en-GB" sz="2400"/>
              <a:t>cripple innovation and collaboration. </a:t>
            </a:r>
            <a:endParaRPr sz="2400"/>
          </a:p>
          <a:p>
            <a:pPr indent="0" lvl="0" marL="0" rtl="0" algn="l">
              <a:lnSpc>
                <a:spcPct val="100000"/>
              </a:lnSpc>
              <a:spcBef>
                <a:spcPts val="1600"/>
              </a:spcBef>
              <a:spcAft>
                <a:spcPts val="0"/>
              </a:spcAft>
              <a:buNone/>
            </a:pPr>
            <a:r>
              <a:t/>
            </a:r>
            <a:endParaRPr sz="2400"/>
          </a:p>
          <a:p>
            <a:pPr indent="-381000" lvl="0" marL="457200" rtl="0" algn="l">
              <a:lnSpc>
                <a:spcPct val="100000"/>
              </a:lnSpc>
              <a:spcBef>
                <a:spcPts val="1600"/>
              </a:spcBef>
              <a:spcAft>
                <a:spcPts val="0"/>
              </a:spcAft>
              <a:buSzPts val="2400"/>
              <a:buChar char="●"/>
            </a:pPr>
            <a:r>
              <a:rPr lang="en-GB" sz="2400"/>
              <a:t>Without learning skills essential for growth and development, we can only dream of success without ever realising it.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