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p:cNvSpPr>
            <a:spLocks noGrp="1"/>
          </p:cNvSpPr>
          <p:nvPr>
            <p:ph type="dt" sz="half" idx="10"/>
          </p:nvPr>
        </p:nvSpPr>
        <p:spPr/>
        <p:txBody>
          <a:bodyPr/>
          <a:lstStyle/>
          <a:p>
            <a:fld id="{6322B64F-65AE-42F5-8CED-A764901879E1}" type="datetimeFigureOut">
              <a:rPr lang="en-SG" smtClean="0"/>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Date Placeholder 3"/>
          <p:cNvSpPr>
            <a:spLocks noGrp="1"/>
          </p:cNvSpPr>
          <p:nvPr>
            <p:ph type="dt" sz="half" idx="10"/>
          </p:nvPr>
        </p:nvSpPr>
        <p:spPr/>
        <p:txBody>
          <a:bodyPr/>
          <a:lstStyle/>
          <a:p>
            <a:fld id="{6322B64F-65AE-42F5-8CED-A764901879E1}" type="datetimeFigureOut">
              <a:rPr lang="en-SG" smtClean="0"/>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Date Placeholder 3"/>
          <p:cNvSpPr>
            <a:spLocks noGrp="1"/>
          </p:cNvSpPr>
          <p:nvPr>
            <p:ph type="dt" sz="half" idx="10"/>
          </p:nvPr>
        </p:nvSpPr>
        <p:spPr/>
        <p:txBody>
          <a:bodyPr/>
          <a:lstStyle/>
          <a:p>
            <a:fld id="{6322B64F-65AE-42F5-8CED-A764901879E1}" type="datetimeFigureOut">
              <a:rPr lang="en-SG" smtClean="0"/>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Date Placeholder 3"/>
          <p:cNvSpPr>
            <a:spLocks noGrp="1"/>
          </p:cNvSpPr>
          <p:nvPr>
            <p:ph type="dt" sz="half" idx="10"/>
          </p:nvPr>
        </p:nvSpPr>
        <p:spPr/>
        <p:txBody>
          <a:bodyPr/>
          <a:lstStyle/>
          <a:p>
            <a:fld id="{6322B64F-65AE-42F5-8CED-A764901879E1}" type="datetimeFigureOut">
              <a:rPr lang="en-SG" smtClean="0"/>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6322B64F-65AE-42F5-8CED-A764901879E1}" type="datetimeFigureOut">
              <a:rPr lang="en-SG" smtClean="0"/>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5" name="Date Placeholder 4"/>
          <p:cNvSpPr>
            <a:spLocks noGrp="1"/>
          </p:cNvSpPr>
          <p:nvPr>
            <p:ph type="dt" sz="half" idx="10"/>
          </p:nvPr>
        </p:nvSpPr>
        <p:spPr/>
        <p:txBody>
          <a:bodyPr/>
          <a:lstStyle/>
          <a:p>
            <a:fld id="{6322B64F-65AE-42F5-8CED-A764901879E1}" type="datetimeFigureOut">
              <a:rPr lang="en-SG" smtClean="0"/>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7" name="Date Placeholder 6"/>
          <p:cNvSpPr>
            <a:spLocks noGrp="1"/>
          </p:cNvSpPr>
          <p:nvPr>
            <p:ph type="dt" sz="half" idx="10"/>
          </p:nvPr>
        </p:nvSpPr>
        <p:spPr/>
        <p:txBody>
          <a:bodyPr/>
          <a:lstStyle/>
          <a:p>
            <a:fld id="{6322B64F-65AE-42F5-8CED-A764901879E1}" type="datetimeFigureOut">
              <a:rPr lang="en-SG" smtClean="0"/>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Date Placeholder 2"/>
          <p:cNvSpPr>
            <a:spLocks noGrp="1"/>
          </p:cNvSpPr>
          <p:nvPr>
            <p:ph type="dt" sz="half" idx="10"/>
          </p:nvPr>
        </p:nvSpPr>
        <p:spPr/>
        <p:txBody>
          <a:bodyPr/>
          <a:lstStyle/>
          <a:p>
            <a:fld id="{6322B64F-65AE-42F5-8CED-A764901879E1}" type="datetimeFigureOut">
              <a:rPr lang="en-SG" smtClean="0"/>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2B64F-65AE-42F5-8CED-A764901879E1}" type="datetimeFigureOut">
              <a:rPr lang="en-SG" smtClean="0"/>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6322B64F-65AE-42F5-8CED-A764901879E1}" type="datetimeFigureOut">
              <a:rPr lang="en-SG" smtClean="0"/>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6322B64F-65AE-42F5-8CED-A764901879E1}" type="datetimeFigureOut">
              <a:rPr lang="en-SG" smtClean="0"/>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13FB334E-7F88-49A3-B08C-F81345C68B67}" type="slidenum">
              <a:rPr lang="en-SG" smtClean="0"/>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2B64F-65AE-42F5-8CED-A764901879E1}" type="datetimeFigureOut">
              <a:rPr lang="en-SG" smtClean="0"/>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B334E-7F88-49A3-B08C-F81345C68B67}" type="slidenum">
              <a:rPr lang="en-SG" smtClean="0"/>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0" y="3105835"/>
            <a:ext cx="6096000" cy="368300"/>
          </a:xfrm>
          <a:prstGeom prst="rect">
            <a:avLst/>
          </a:prstGeom>
          <a:noFill/>
        </p:spPr>
        <p:txBody>
          <a:bodyPr wrap="square">
            <a:spAutoFit/>
          </a:bodyPr>
          <a:lstStyle/>
          <a:p>
            <a:r>
              <a:rPr lang="en-US" dirty="0"/>
              <a:t>Train the Trainer Module One Self-Assessment</a:t>
            </a:r>
            <a:endParaRPr lang="en-S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0"/>
              </a:spcAft>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Module Six </a:t>
            </a:r>
            <a:br>
              <a:rPr lang="en-SG" sz="1800" dirty="0">
                <a:effectLst/>
                <a:latin typeface="Arial" panose="020B0604020202020204" pitchFamily="34" charset="0"/>
                <a:ea typeface="Arial" panose="020B0604020202020204" pitchFamily="34" charset="0"/>
              </a:rPr>
            </a:b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Self-Assessment Tasks </a:t>
            </a:r>
            <a:br>
              <a:rPr lang="en-SG" sz="1800" dirty="0">
                <a:effectLst/>
                <a:latin typeface="Arial" panose="020B0604020202020204" pitchFamily="34" charset="0"/>
                <a:ea typeface="Arial" panose="020B0604020202020204" pitchFamily="34" charset="0"/>
              </a:rPr>
            </a:br>
            <a:endParaRPr lang="en-SG" dirty="0"/>
          </a:p>
        </p:txBody>
      </p:sp>
      <p:sp>
        <p:nvSpPr>
          <p:cNvPr id="3" name="Content Placeholder 2"/>
          <p:cNvSpPr>
            <a:spLocks noGrp="1"/>
          </p:cNvSpPr>
          <p:nvPr>
            <p:ph idx="1"/>
          </p:nvPr>
        </p:nvSpPr>
        <p:spPr/>
        <p:txBody>
          <a:bodyPr>
            <a:normAutofit lnSpcReduction="10000"/>
          </a:bodyPr>
          <a:lstStyle/>
          <a:p>
            <a:pPr marL="16510" marR="1137920" indent="0">
              <a:lnSpc>
                <a:spcPct val="99000"/>
              </a:lnSpc>
              <a:spcBef>
                <a:spcPts val="296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2065" marR="17780" indent="4445" algn="just">
              <a:lnSpc>
                <a:spcPct val="143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Create a lesson plan and content for a 15-minute talk to family and friends (unless you are already  hosting workshops). Ask those observing to provide genuine feedback about your delivery style  and technique and whether they understood and enjoyed the session. Take comments on board and  determine how to improve.  </a:t>
            </a:r>
            <a:endParaRPr lang="en-SG" sz="1800" dirty="0">
              <a:effectLst/>
              <a:latin typeface="Arial" panose="020B0604020202020204" pitchFamily="34" charset="0"/>
              <a:ea typeface="Arial" panose="020B0604020202020204" pitchFamily="34" charset="0"/>
            </a:endParaRPr>
          </a:p>
          <a:p>
            <a:pPr marL="12065" marR="17780" indent="4445" algn="just">
              <a:lnSpc>
                <a:spcPct val="143000"/>
              </a:lnSpc>
              <a:spcBef>
                <a:spcPts val="0"/>
              </a:spcBef>
              <a:spcAft>
                <a:spcPts val="0"/>
              </a:spcAft>
            </a:pPr>
            <a:endParaRPr lang="en-SG" sz="1800" dirty="0">
              <a:effectLst/>
              <a:latin typeface="Arial" panose="020B0604020202020204" pitchFamily="34" charset="0"/>
              <a:ea typeface="Arial" panose="020B0604020202020204" pitchFamily="34" charset="0"/>
            </a:endParaRPr>
          </a:p>
          <a:p>
            <a:pPr marL="12065" marR="17780" indent="4445" algn="just">
              <a:lnSpc>
                <a:spcPct val="143000"/>
              </a:lnSpc>
              <a:spcBef>
                <a:spcPts val="0"/>
              </a:spcBef>
              <a:spcAft>
                <a:spcPts val="0"/>
              </a:spcAft>
            </a:pP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Here is my new lesson plan. I am hosting a training program for elderly. Below is my new plan. I gotten some feedback from some learner and trainer. They said that it is much clearer now with my new lesson plan. More structure now. The delivery style which I will be adopting VAK. Before the lesson start I will have a revision on the previous topics. It refreshing their mind. And at the end of the session I will do a reflection on what they have take away or learn during the session. And asking for their feedback or having a survey for them to fill up. </a:t>
            </a:r>
            <a:endParaRPr lang="en-SG" sz="1800" dirty="0">
              <a:effectLst/>
              <a:latin typeface="Arial" panose="020B0604020202020204" pitchFamily="34" charset="0"/>
              <a:ea typeface="Arial" panose="020B0604020202020204" pitchFamily="34" charset="0"/>
            </a:endParaRPr>
          </a:p>
          <a:p>
            <a:pPr marL="0" indent="0">
              <a:buNone/>
            </a:pPr>
            <a:endParaRPr lang="en-S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fontScale="75000" lnSpcReduction="20000"/>
          </a:bodyPr>
          <a:lstStyle/>
          <a:p>
            <a:pPr marL="0" marR="0" indent="0">
              <a:lnSpc>
                <a:spcPct val="115000"/>
              </a:lnSpc>
              <a:spcBef>
                <a:spcPts val="179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6510" marR="1428750" indent="-2540">
              <a:lnSpc>
                <a:spcPct val="230000"/>
              </a:lnSpc>
              <a:spcBef>
                <a:spcPts val="191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Research some icebreakers that you could use at the start of your sessions.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 Before the lesson start I would ask the learner to tell me one thing you are proud about yourself. Share one minute with the class. </a:t>
            </a:r>
            <a:endParaRPr lang="en-SG" sz="1800" dirty="0">
              <a:effectLst/>
              <a:latin typeface="Arial" panose="020B0604020202020204" pitchFamily="34" charset="0"/>
              <a:ea typeface="Arial" panose="020B0604020202020204" pitchFamily="34" charset="0"/>
            </a:endParaRPr>
          </a:p>
          <a:p>
            <a:pPr marL="13970" marR="1428750" indent="0">
              <a:lnSpc>
                <a:spcPct val="230000"/>
              </a:lnSpc>
              <a:spcBef>
                <a:spcPts val="191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r>
              <a:rPr lang="en-SG" sz="1800" dirty="0">
                <a:solidFill>
                  <a:srgbClr val="000000"/>
                </a:solidFill>
                <a:effectLst/>
                <a:latin typeface="Times New Roman" panose="02020603050405020304" pitchFamily="18" charset="0"/>
                <a:ea typeface="Times New Roman" panose="02020603050405020304" pitchFamily="18" charset="0"/>
              </a:rPr>
              <a:t>Create a list of workshops that you would like to run and create objectives and aims for each one. </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Please note that these self-assessment tasks are to ensure your understanding of the information within each module. As such, do not submit them for review with </a:t>
            </a:r>
            <a:r>
              <a:rPr lang="en-US" altLang="en-SG" sz="1800" dirty="0">
                <a:solidFill>
                  <a:srgbClr val="000000"/>
                </a:solidFill>
                <a:effectLst/>
                <a:latin typeface="Times New Roman" panose="02020603050405020304" pitchFamily="18" charset="0"/>
                <a:ea typeface="Times New Roman" panose="02020603050405020304" pitchFamily="18" charset="0"/>
              </a:rPr>
              <a:t>Alson Boo</a:t>
            </a:r>
            <a:endParaRPr lang="en-SG" sz="1800" dirty="0">
              <a:effectLst/>
              <a:latin typeface="Arial" panose="020B0604020202020204" pitchFamily="34" charset="0"/>
              <a:ea typeface="Arial" panose="020B0604020202020204" pitchFamily="34" charset="0"/>
            </a:endParaRPr>
          </a:p>
          <a:p>
            <a:pPr marL="12065" marR="17780" indent="0">
              <a:lnSpc>
                <a:spcPct val="142000"/>
              </a:lnSpc>
              <a:spcBef>
                <a:spcPts val="0"/>
              </a:spcBef>
              <a:spcAft>
                <a:spcPts val="0"/>
              </a:spcAft>
              <a:buNone/>
            </a:pPr>
            <a:endPar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endParaRPr>
          </a:p>
          <a:p>
            <a:pPr marL="12065" marR="17780" indent="0">
              <a:lnSpc>
                <a:spcPct val="142000"/>
              </a:lnSpc>
              <a:spcBef>
                <a:spcPts val="0"/>
              </a:spcBef>
              <a:spcAft>
                <a:spcPts val="0"/>
              </a:spcAft>
              <a:buNone/>
            </a:pP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Example</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Financial Literacy  - Basic knowledge about saving and expenditure </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Objective is to ensure financial sustainability within two years. </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Computer Literacy – Basic usage of social media (</a:t>
            </a:r>
            <a:r>
              <a:rPr lang="en-SG" sz="1800" dirty="0" err="1">
                <a:solidFill>
                  <a:srgbClr val="000000"/>
                </a:solidFill>
                <a:effectLst/>
                <a:latin typeface="Times New Roman" panose="02020603050405020304" pitchFamily="18" charset="0"/>
                <a:ea typeface="Times New Roman" panose="02020603050405020304" pitchFamily="18" charset="0"/>
              </a:rPr>
              <a:t>facebook</a:t>
            </a:r>
            <a:r>
              <a:rPr lang="en-SG" sz="1800" dirty="0">
                <a:solidFill>
                  <a:srgbClr val="000000"/>
                </a:solidFill>
                <a:effectLst/>
                <a:latin typeface="Times New Roman" panose="02020603050405020304" pitchFamily="18" charset="0"/>
                <a:ea typeface="Times New Roman" panose="02020603050405020304" pitchFamily="18" charset="0"/>
              </a:rPr>
              <a:t> and telegram) </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Objective ability to have my own pages and increase my likes every month. </a:t>
            </a:r>
            <a:endParaRPr lang="en-SG" sz="1800" dirty="0">
              <a:effectLst/>
              <a:latin typeface="Arial" panose="020B0604020202020204" pitchFamily="34" charset="0"/>
              <a:ea typeface="Arial" panose="020B0604020202020204" pitchFamily="34" charset="0"/>
            </a:endParaRPr>
          </a:p>
          <a:p>
            <a:endParaRPr lang="en-S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SG"/>
              <a:t>Task One</a:t>
            </a:r>
            <a:endParaRPr lang="en-US" altLang="en-SG"/>
          </a:p>
        </p:txBody>
      </p:sp>
      <p:sp>
        <p:nvSpPr>
          <p:cNvPr id="3" name="Content Placeholder 2"/>
          <p:cNvSpPr>
            <a:spLocks noGrp="1"/>
          </p:cNvSpPr>
          <p:nvPr>
            <p:ph idx="1"/>
          </p:nvPr>
        </p:nvSpPr>
        <p:spPr/>
        <p:txBody>
          <a:bodyPr>
            <a:normAutofit/>
          </a:bodyPr>
          <a:lstStyle/>
          <a:p>
            <a:r>
              <a:rPr lang="en-US" sz="2000" dirty="0"/>
              <a:t>Task: Consider your teaching style. Are you drawn towards an informal or formal style? </a:t>
            </a:r>
            <a:endParaRPr lang="en-US" sz="2000" dirty="0"/>
          </a:p>
          <a:p>
            <a:r>
              <a:rPr lang="en-US" sz="2000" dirty="0"/>
              <a:t>Task: Acting listening to learner. It depend, informal may depend on the context. There need to be interpersonal relationship with the learner. And communication skill is key here. Both communicator (learner and trainer) must be willing to explore for possibility to defined a solution toward a particular problem. Formal teaching could be up-level teaching with strict policy and compliance within the context or subject matters. Practice how you communicate. Record your voice. Does it sound flat and uninteresting or are you engaging? Alter the tone and pitch of your voice so that you become more engaging. This enables you to hold attention during teaching sessions. </a:t>
            </a:r>
            <a:endParaRPr lang="en-US" sz="2000" dirty="0"/>
          </a:p>
          <a:p>
            <a:r>
              <a:rPr lang="en-US" sz="2000" dirty="0"/>
              <a:t>Example Answer: Yes. I feel this way I could attract more audience attention. It really helps to catch some attention if I change my tone during training. If my tone is flat then my audience will fell asleep quickly</a:t>
            </a:r>
            <a:endParaRPr lang="en-SG"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Module Two Self-Assessment Tasks</a:t>
            </a:r>
            <a:endParaRPr lang="en-SG" dirty="0"/>
          </a:p>
        </p:txBody>
      </p:sp>
      <p:sp>
        <p:nvSpPr>
          <p:cNvPr id="3" name="Content Placeholder 2"/>
          <p:cNvSpPr>
            <a:spLocks noGrp="1"/>
          </p:cNvSpPr>
          <p:nvPr>
            <p:ph idx="1"/>
          </p:nvPr>
        </p:nvSpPr>
        <p:spPr/>
        <p:txBody>
          <a:bodyPr>
            <a:normAutofit fontScale="67500" lnSpcReduction="20000"/>
          </a:bodyPr>
          <a:lstStyle/>
          <a:p>
            <a:pPr marL="0" marR="0" indent="0">
              <a:lnSpc>
                <a:spcPct val="115000"/>
              </a:lnSpc>
              <a:spcBef>
                <a:spcPts val="119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6510" marR="1701165" indent="-3810">
              <a:lnSpc>
                <a:spcPct val="230000"/>
              </a:lnSpc>
              <a:spcBef>
                <a:spcPts val="231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You have a new set of students; how can you build rapport with them? </a:t>
            </a:r>
            <a:r>
              <a:rPr lang="en-US" altLang="en-SG" sz="1800" dirty="0">
                <a:solidFill>
                  <a:srgbClr val="000000"/>
                </a:solidFill>
                <a:effectLst/>
                <a:latin typeface="Times New Roman" panose="02020603050405020304" pitchFamily="18" charset="0"/>
                <a:ea typeface="Times New Roman" panose="02020603050405020304" pitchFamily="18" charset="0"/>
              </a:rPr>
              <a:t>Answer</a:t>
            </a:r>
            <a:r>
              <a:rPr lang="en-SG" sz="1800" dirty="0">
                <a:solidFill>
                  <a:srgbClr val="000000"/>
                </a:solidFill>
                <a:effectLst/>
                <a:latin typeface="Times New Roman" panose="02020603050405020304" pitchFamily="18" charset="0"/>
                <a:ea typeface="Times New Roman" panose="02020603050405020304" pitchFamily="18" charset="0"/>
              </a:rPr>
              <a:t>:  I would first thing first break the ice. Asking them what would like to learn during today’s lesson? What would you like to take away during this training session? This could see more responsive and interactive learning during the session. </a:t>
            </a:r>
            <a:endParaRPr lang="en-SG" sz="1800" dirty="0">
              <a:effectLst/>
              <a:latin typeface="Arial" panose="020B0604020202020204" pitchFamily="34" charset="0"/>
              <a:ea typeface="Arial" panose="020B0604020202020204" pitchFamily="34" charset="0"/>
            </a:endParaRPr>
          </a:p>
          <a:p>
            <a:pPr marL="13970" marR="0">
              <a:lnSpc>
                <a:spcPct val="115000"/>
              </a:lnSpc>
              <a:spcBef>
                <a:spcPts val="35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How can you overcome nervousness?  </a:t>
            </a:r>
            <a:r>
              <a:rPr lang="en-US" altLang="en-SG" sz="1800" dirty="0">
                <a:solidFill>
                  <a:srgbClr val="000000"/>
                </a:solidFill>
                <a:effectLst/>
                <a:latin typeface="Times New Roman" panose="02020603050405020304" pitchFamily="18" charset="0"/>
                <a:ea typeface="Times New Roman" panose="02020603050405020304" pitchFamily="18" charset="0"/>
              </a:rPr>
              <a:t>Answers: </a:t>
            </a:r>
            <a:r>
              <a:rPr lang="en-SG" sz="1800" dirty="0">
                <a:solidFill>
                  <a:srgbClr val="000000"/>
                </a:solidFill>
                <a:effectLst/>
                <a:latin typeface="Times New Roman" panose="02020603050405020304" pitchFamily="18" charset="0"/>
                <a:ea typeface="Times New Roman" panose="02020603050405020304" pitchFamily="18" charset="0"/>
              </a:rPr>
              <a:t>By looking at one single direction. By spotting one area to focus on. So my eye contacts would be visible to the learner. And control my tone and voice. Slow by </a:t>
            </a:r>
            <a:r>
              <a:rPr lang="en-SG" sz="1800" dirty="0" err="1">
                <a:solidFill>
                  <a:srgbClr val="000000"/>
                </a:solidFill>
                <a:effectLst/>
                <a:latin typeface="Times New Roman" panose="02020603050405020304" pitchFamily="18" charset="0"/>
                <a:ea typeface="Times New Roman" panose="02020603050405020304" pitchFamily="18" charset="0"/>
              </a:rPr>
              <a:t>claimly</a:t>
            </a:r>
            <a:r>
              <a:rPr lang="en-SG" sz="1800" dirty="0">
                <a:solidFill>
                  <a:srgbClr val="000000"/>
                </a:solidFill>
                <a:effectLst/>
                <a:latin typeface="Times New Roman" panose="02020603050405020304" pitchFamily="18" charset="0"/>
                <a:ea typeface="Times New Roman" panose="02020603050405020304" pitchFamily="18" charset="0"/>
              </a:rPr>
              <a:t>. Speck slowly.  </a:t>
            </a:r>
            <a:endParaRPr lang="en-SG" sz="1800" dirty="0">
              <a:effectLst/>
              <a:latin typeface="Arial" panose="020B0604020202020204" pitchFamily="34" charset="0"/>
              <a:ea typeface="Arial" panose="020B0604020202020204" pitchFamily="34" charset="0"/>
            </a:endParaRPr>
          </a:p>
          <a:p>
            <a:pPr marL="0" marR="0" indent="0">
              <a:lnSpc>
                <a:spcPct val="115000"/>
              </a:lnSpc>
              <a:spcBef>
                <a:spcPts val="189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3335" marR="0">
              <a:lnSpc>
                <a:spcPct val="115000"/>
              </a:lnSpc>
              <a:spcBef>
                <a:spcPts val="191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What does differentiation mean?  </a:t>
            </a:r>
            <a:r>
              <a:rPr lang="en-US" altLang="en-SG" sz="1800" dirty="0">
                <a:solidFill>
                  <a:srgbClr val="000000"/>
                </a:solidFill>
                <a:effectLst/>
                <a:latin typeface="Times New Roman" panose="02020603050405020304" pitchFamily="18" charset="0"/>
                <a:ea typeface="Times New Roman" panose="02020603050405020304" pitchFamily="18" charset="0"/>
              </a:rPr>
              <a:t>Answers: </a:t>
            </a:r>
            <a:r>
              <a:rPr lang="en-SG" sz="1800" dirty="0">
                <a:solidFill>
                  <a:srgbClr val="000000"/>
                </a:solidFill>
                <a:effectLst/>
                <a:latin typeface="Times New Roman" panose="02020603050405020304" pitchFamily="18" charset="0"/>
                <a:ea typeface="Times New Roman" panose="02020603050405020304" pitchFamily="18" charset="0"/>
              </a:rPr>
              <a:t>It means different in delivery different methods of speech. Changes of my tone as and went needed. </a:t>
            </a:r>
            <a:endParaRPr lang="en-SG" sz="1800" dirty="0">
              <a:effectLst/>
              <a:latin typeface="Arial" panose="020B0604020202020204" pitchFamily="34" charset="0"/>
              <a:ea typeface="Arial" panose="020B0604020202020204" pitchFamily="34" charset="0"/>
            </a:endParaRPr>
          </a:p>
          <a:p>
            <a:pPr marL="0" marR="0" indent="0">
              <a:lnSpc>
                <a:spcPct val="115000"/>
              </a:lnSpc>
              <a:spcBef>
                <a:spcPts val="189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3970" marR="0">
              <a:lnSpc>
                <a:spcPct val="115000"/>
              </a:lnSpc>
              <a:spcBef>
                <a:spcPts val="191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How detailed should a lesson plan be?  </a:t>
            </a:r>
            <a:r>
              <a:rPr lang="en-US" altLang="en-SG" sz="1800" dirty="0">
                <a:solidFill>
                  <a:srgbClr val="000000"/>
                </a:solidFill>
                <a:effectLst/>
                <a:latin typeface="Times New Roman" panose="02020603050405020304" pitchFamily="18" charset="0"/>
                <a:ea typeface="Times New Roman" panose="02020603050405020304" pitchFamily="18" charset="0"/>
              </a:rPr>
              <a:t>Answers: </a:t>
            </a:r>
            <a:r>
              <a:rPr lang="en-SG" sz="1800" dirty="0">
                <a:solidFill>
                  <a:srgbClr val="000000"/>
                </a:solidFill>
                <a:effectLst/>
                <a:latin typeface="Times New Roman" panose="02020603050405020304" pitchFamily="18" charset="0"/>
                <a:ea typeface="Times New Roman" panose="02020603050405020304" pitchFamily="18" charset="0"/>
              </a:rPr>
              <a:t>With the subject matters to be cover. Covering the desired outcome and objective of a specify topics. </a:t>
            </a:r>
            <a:endParaRPr lang="en-SG" sz="1800" dirty="0">
              <a:effectLst/>
              <a:latin typeface="Arial" panose="020B0604020202020204" pitchFamily="34" charset="0"/>
              <a:ea typeface="Arial" panose="020B0604020202020204" pitchFamily="34" charset="0"/>
            </a:endParaRPr>
          </a:p>
          <a:p>
            <a:pPr marL="0" indent="0">
              <a:buNone/>
            </a:pPr>
            <a:endParaRPr lang="en-S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6510" marR="0">
              <a:lnSpc>
                <a:spcPct val="115000"/>
              </a:lnSpc>
              <a:spcBef>
                <a:spcPts val="1915"/>
              </a:spcBef>
              <a:spcAft>
                <a:spcPts val="0"/>
              </a:spcAft>
            </a:pPr>
            <a:r>
              <a:rPr lang="en-SG" sz="1800" b="1" dirty="0">
                <a:solidFill>
                  <a:srgbClr val="000000"/>
                </a:solidFill>
                <a:effectLst/>
                <a:latin typeface="Times New Roman" panose="02020603050405020304" pitchFamily="18" charset="0"/>
                <a:ea typeface="Times New Roman" panose="02020603050405020304" pitchFamily="18" charset="0"/>
              </a:rPr>
              <a:t>Task: </a:t>
            </a:r>
            <a:br>
              <a:rPr lang="en-SG" sz="1800" dirty="0">
                <a:effectLst/>
                <a:latin typeface="Arial" panose="020B0604020202020204" pitchFamily="34" charset="0"/>
                <a:ea typeface="Arial" panose="020B0604020202020204" pitchFamily="34" charset="0"/>
              </a:rPr>
            </a:br>
            <a:r>
              <a:rPr lang="en-SG" sz="1800" dirty="0">
                <a:solidFill>
                  <a:srgbClr val="000000"/>
                </a:solidFill>
                <a:effectLst/>
                <a:latin typeface="Times New Roman" panose="02020603050405020304" pitchFamily="18" charset="0"/>
                <a:ea typeface="Times New Roman" panose="02020603050405020304" pitchFamily="18" charset="0"/>
              </a:rPr>
              <a:t>Write a lesson plan around a topic you know well. </a:t>
            </a:r>
            <a:r>
              <a:rPr lang="en-US" altLang="en-SG" sz="1800" dirty="0">
                <a:solidFill>
                  <a:srgbClr val="000000"/>
                </a:solidFill>
                <a:effectLst/>
                <a:latin typeface="Times New Roman" panose="02020603050405020304" pitchFamily="18" charset="0"/>
                <a:ea typeface="Times New Roman" panose="02020603050405020304" pitchFamily="18" charset="0"/>
              </a:rPr>
              <a:t>(example)</a:t>
            </a:r>
            <a:br>
              <a:rPr lang="en-SG" sz="1800" dirty="0">
                <a:effectLst/>
                <a:latin typeface="Arial" panose="020B0604020202020204" pitchFamily="34" charset="0"/>
                <a:ea typeface="Arial" panose="020B0604020202020204" pitchFamily="34" charset="0"/>
              </a:rPr>
            </a:br>
            <a:endParaRPr lang="en-SG" dirty="0"/>
          </a:p>
        </p:txBody>
      </p:sp>
      <p:sp>
        <p:nvSpPr>
          <p:cNvPr id="3" name="Content Placeholder 2"/>
          <p:cNvSpPr>
            <a:spLocks noGrp="1"/>
          </p:cNvSpPr>
          <p:nvPr>
            <p:ph idx="1"/>
          </p:nvPr>
        </p:nvSpPr>
        <p:spPr>
          <a:xfrm>
            <a:off x="660918" y="1163151"/>
            <a:ext cx="10515600" cy="5329723"/>
          </a:xfrm>
        </p:spPr>
        <p:txBody>
          <a:bodyPr>
            <a:normAutofit fontScale="25000" lnSpcReduction="20000"/>
          </a:bodyPr>
          <a:lstStyle/>
          <a:p>
            <a:pPr marL="0" marR="0" indent="0">
              <a:lnSpc>
                <a:spcPct val="115000"/>
              </a:lnSpc>
              <a:spcBef>
                <a:spcPts val="0"/>
              </a:spcBef>
              <a:spcAft>
                <a:spcPts val="0"/>
              </a:spcAft>
              <a:buNone/>
            </a:pPr>
            <a:r>
              <a:rPr lang="en-SG" sz="3100" b="1" dirty="0">
                <a:effectLst/>
                <a:latin typeface="Arial" panose="020B0604020202020204" pitchFamily="34" charset="0"/>
                <a:ea typeface="Arial" panose="020B0604020202020204" pitchFamily="34" charset="0"/>
              </a:rPr>
              <a:t>Lesson plan </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Wed, Thursday, Friday, sat</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7.30pm to 9pm and 10am to 11am</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b="1" dirty="0">
                <a:effectLst/>
                <a:latin typeface="Arial" panose="020B0604020202020204" pitchFamily="34" charset="0"/>
                <a:ea typeface="Arial" panose="020B0604020202020204" pitchFamily="34" charset="0"/>
              </a:rPr>
              <a:t>Learning outcome</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Learning how to coach (Wed, Sat)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Learning how to facilitate (</a:t>
            </a:r>
            <a:r>
              <a:rPr lang="en-SG" sz="3100" dirty="0" err="1">
                <a:effectLst/>
                <a:latin typeface="Arial" panose="020B0604020202020204" pitchFamily="34" charset="0"/>
                <a:ea typeface="Arial" panose="020B0604020202020204" pitchFamily="34" charset="0"/>
              </a:rPr>
              <a:t>Thur</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Learning how to Mentor (Friday, </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Lesson will be recorded for volunteer reference  </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b="1" dirty="0">
                <a:effectLst/>
                <a:latin typeface="Arial" panose="020B0604020202020204" pitchFamily="34" charset="0"/>
                <a:ea typeface="Arial" panose="020B0604020202020204" pitchFamily="34" charset="0"/>
              </a:rPr>
              <a:t>X5 session each and $50 per session</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b="1" dirty="0">
                <a:effectLst/>
                <a:latin typeface="Arial" panose="020B0604020202020204" pitchFamily="34" charset="0"/>
                <a:ea typeface="Arial" panose="020B0604020202020204" pitchFamily="34" charset="0"/>
              </a:rPr>
              <a:t>Why need to be train. Contents of industry: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Sustainable in agriculture</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Sustainable in energy</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How to be empower and think positive during trying time.</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Microfinance in Islamic world</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Sustainable in infrastructure</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Sustainable in FinTech</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Sustainable in customer service</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b="1" dirty="0">
                <a:effectLst/>
                <a:latin typeface="Arial" panose="020B0604020202020204" pitchFamily="34" charset="0"/>
                <a:ea typeface="Arial" panose="020B0604020202020204" pitchFamily="34" charset="0"/>
              </a:rPr>
              <a:t>They will learn the attribute, these will help them to succeed. </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Positive thinking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Design thinking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Lean thinking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System thinking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Structure thinking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Determination</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Friendly</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Helpful</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Stress management</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Happiness and enjoyment</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Interactive and useful communication</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Activities: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Peer and group learning</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Break out room – mural , </a:t>
            </a:r>
            <a:r>
              <a:rPr lang="en-SG" sz="3100" dirty="0" err="1">
                <a:effectLst/>
                <a:latin typeface="Arial" panose="020B0604020202020204" pitchFamily="34" charset="0"/>
                <a:ea typeface="Arial" panose="020B0604020202020204" pitchFamily="34" charset="0"/>
              </a:rPr>
              <a:t>miro</a:t>
            </a:r>
            <a:r>
              <a:rPr lang="en-SG" sz="3100" dirty="0">
                <a:effectLst/>
                <a:latin typeface="Arial" panose="020B0604020202020204" pitchFamily="34" charset="0"/>
                <a:ea typeface="Arial" panose="020B0604020202020204" pitchFamily="34" charset="0"/>
              </a:rPr>
              <a:t> and </a:t>
            </a:r>
            <a:r>
              <a:rPr lang="en-US" altLang="en-SG" sz="3100" dirty="0">
                <a:effectLst/>
                <a:latin typeface="Arial" panose="020B0604020202020204" pitchFamily="34" charset="0"/>
                <a:ea typeface="Arial" panose="020B0604020202020204" pitchFamily="34" charset="0"/>
              </a:rPr>
              <a:t>muralboard - face to face</a:t>
            </a:r>
            <a:endParaRPr lang="en-SG" sz="31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SG" sz="3100" dirty="0">
                <a:effectLst/>
                <a:latin typeface="Arial" panose="020B0604020202020204" pitchFamily="34" charset="0"/>
                <a:ea typeface="Arial" panose="020B0604020202020204" pitchFamily="34" charset="0"/>
              </a:rPr>
              <a:t>Coach, learn and help by Social Health Growth.  Volunteer trainer will be send to their respective centre to coach. Facilitate and mentor financial literacy, woman empowerment leadership management and computer literacy</a:t>
            </a:r>
            <a:r>
              <a:rPr lang="en-SG" sz="3100" dirty="0">
                <a:effectLst/>
                <a:highlight>
                  <a:srgbClr val="FFFF00"/>
                </a:highlight>
                <a:latin typeface="Arial" panose="020B0604020202020204" pitchFamily="34" charset="0"/>
                <a:ea typeface="Arial" panose="020B0604020202020204" pitchFamily="34" charset="0"/>
              </a:rPr>
              <a:t>.</a:t>
            </a:r>
            <a:r>
              <a:rPr lang="en-SG" sz="3100" dirty="0">
                <a:effectLst/>
                <a:latin typeface="Arial" panose="020B0604020202020204" pitchFamily="34" charset="0"/>
                <a:ea typeface="Arial" panose="020B0604020202020204" pitchFamily="34" charset="0"/>
              </a:rPr>
              <a:t> </a:t>
            </a:r>
            <a:endParaRPr lang="en-SG" sz="3100" dirty="0">
              <a:effectLst/>
              <a:latin typeface="Arial" panose="020B0604020202020204" pitchFamily="34" charset="0"/>
              <a:ea typeface="Arial" panose="020B0604020202020204" pitchFamily="34" charset="0"/>
            </a:endParaRPr>
          </a:p>
          <a:p>
            <a:pPr marL="0" indent="0">
              <a:buNone/>
            </a:pPr>
            <a:endParaRPr lang="en-S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935" y="0"/>
            <a:ext cx="10515600" cy="1325563"/>
          </a:xfrm>
        </p:spPr>
        <p:txBody>
          <a:bodyPr>
            <a:normAutofit fontScale="90000"/>
          </a:bodyPr>
          <a:lstStyle/>
          <a:p>
            <a:pPr marL="0" marR="0">
              <a:lnSpc>
                <a:spcPct val="115000"/>
              </a:lnSpc>
              <a:spcBef>
                <a:spcPts val="0"/>
              </a:spcBef>
              <a:spcAft>
                <a:spcPts val="0"/>
              </a:spcAft>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Module Three </a:t>
            </a:r>
            <a:br>
              <a:rPr lang="en-SG" sz="1800" dirty="0">
                <a:effectLst/>
                <a:latin typeface="Arial" panose="020B0604020202020204" pitchFamily="34" charset="0"/>
                <a:ea typeface="Arial" panose="020B0604020202020204" pitchFamily="34" charset="0"/>
              </a:rPr>
            </a:b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Self-Assessment Tasks </a:t>
            </a:r>
            <a:br>
              <a:rPr lang="en-SG" sz="1800" dirty="0">
                <a:effectLst/>
                <a:latin typeface="Arial" panose="020B0604020202020204" pitchFamily="34" charset="0"/>
                <a:ea typeface="Arial" panose="020B0604020202020204" pitchFamily="34" charset="0"/>
              </a:rPr>
            </a:br>
            <a:endParaRPr lang="en-SG" dirty="0"/>
          </a:p>
        </p:txBody>
      </p:sp>
      <p:sp>
        <p:nvSpPr>
          <p:cNvPr id="3" name="Content Placeholder 2"/>
          <p:cNvSpPr>
            <a:spLocks noGrp="1"/>
          </p:cNvSpPr>
          <p:nvPr>
            <p:ph idx="1"/>
          </p:nvPr>
        </p:nvSpPr>
        <p:spPr>
          <a:xfrm>
            <a:off x="604935" y="653143"/>
            <a:ext cx="11487538" cy="6046237"/>
          </a:xfrm>
        </p:spPr>
        <p:txBody>
          <a:bodyPr>
            <a:normAutofit fontScale="32500" lnSpcReduction="20000"/>
          </a:bodyPr>
          <a:lstStyle/>
          <a:p>
            <a:pPr marL="0" marR="0" indent="0">
              <a:lnSpc>
                <a:spcPct val="115000"/>
              </a:lnSpc>
              <a:spcBef>
                <a:spcPts val="75"/>
              </a:spcBef>
              <a:spcAft>
                <a:spcPts val="0"/>
              </a:spcAft>
              <a:buNone/>
            </a:pP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Task: </a:t>
            </a:r>
            <a:r>
              <a:rPr lang="en-SG" sz="3100" b="1" dirty="0">
                <a:latin typeface="Arial" panose="020B0604020202020204" pitchFamily="34" charset="0"/>
                <a:ea typeface="Times New Roman" panose="02020603050405020304" pitchFamily="18" charset="0"/>
                <a:cs typeface="Arial" panose="020B0604020202020204" pitchFamily="34" charset="0"/>
              </a:rPr>
              <a:t> :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does VAK stand for?  It stand for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2755"/>
              </a:spcBef>
              <a:spcAft>
                <a:spcPts val="0"/>
              </a:spcAft>
              <a:buNone/>
            </a:pPr>
            <a:r>
              <a:rPr lang="en-SG" sz="3100" dirty="0">
                <a:solidFill>
                  <a:srgbClr val="000000"/>
                </a:solidFill>
                <a:effectLst/>
                <a:latin typeface="Arial" panose="020B0604020202020204" pitchFamily="34" charset="0"/>
                <a:ea typeface="Noto Sans Symbols"/>
                <a:cs typeface="Arial" panose="020B0604020202020204" pitchFamily="34" charset="0"/>
              </a:rPr>
              <a:t>•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Visual – Ability to see picture and graphical image in a thousand words. Perform and present better once the image matches together.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605"/>
              </a:spcBef>
              <a:spcAft>
                <a:spcPts val="0"/>
              </a:spcAft>
              <a:buNone/>
            </a:pPr>
            <a:r>
              <a:rPr lang="en-SG" sz="3100" dirty="0">
                <a:solidFill>
                  <a:srgbClr val="000000"/>
                </a:solidFill>
                <a:effectLst/>
                <a:latin typeface="Arial" panose="020B0604020202020204" pitchFamily="34" charset="0"/>
                <a:ea typeface="Noto Sans Symbols"/>
                <a:cs typeface="Arial" panose="020B0604020202020204" pitchFamily="34" charset="0"/>
              </a:rPr>
              <a:t>•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Auditory – Trainer asking question to answer by the learner. And asking question from the learner to have a thought process so that the learner could participant during the session.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605"/>
              </a:spcBef>
              <a:spcAft>
                <a:spcPts val="0"/>
              </a:spcAft>
              <a:buNone/>
            </a:pPr>
            <a:r>
              <a:rPr lang="en-SG" sz="3100" dirty="0">
                <a:solidFill>
                  <a:srgbClr val="000000"/>
                </a:solidFill>
                <a:effectLst/>
                <a:latin typeface="Arial" panose="020B0604020202020204" pitchFamily="34" charset="0"/>
                <a:ea typeface="Noto Sans Symbols"/>
                <a:cs typeface="Arial" panose="020B0604020202020204" pitchFamily="34" charset="0"/>
              </a:rPr>
              <a:t>• </a:t>
            </a:r>
            <a:r>
              <a:rPr lang="en-SG" sz="3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Kinesthetic</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More practical involvement in activities and exercises.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585"/>
              </a:spcBef>
              <a:spcAft>
                <a:spcPts val="0"/>
              </a:spcAft>
              <a:buNone/>
            </a:pP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735"/>
              </a:spcBef>
              <a:spcAft>
                <a:spcPts val="0"/>
              </a:spcAft>
              <a:buNone/>
            </a:pP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Task: </a:t>
            </a:r>
            <a:r>
              <a:rPr lang="en-SG" sz="3100" b="1" dirty="0">
                <a:latin typeface="Arial" panose="020B0604020202020204" pitchFamily="34" charset="0"/>
                <a:ea typeface="Times New Roman" panose="02020603050405020304" pitchFamily="18" charset="0"/>
                <a:cs typeface="Arial" panose="020B0604020202020204" pitchFamily="34" charset="0"/>
              </a:rPr>
              <a:t>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Why are learning styles important? </a:t>
            </a:r>
            <a:r>
              <a:rPr lang="en-US" alt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Answers: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 helps the trainer to understand how he could help the learner to achieve their desired outcome. And also understand what are require during their </a:t>
            </a:r>
            <a:r>
              <a:rPr lang="en-SG" sz="3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their</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learning journey.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735"/>
              </a:spcBef>
              <a:spcAft>
                <a:spcPts val="0"/>
              </a:spcAft>
              <a:buNone/>
            </a:pP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Task:</a:t>
            </a:r>
            <a:r>
              <a:rPr lang="en-SG" sz="3100" b="1" dirty="0">
                <a:latin typeface="Arial" panose="020B0604020202020204" pitchFamily="34" charset="0"/>
                <a:ea typeface="Times New Roman" panose="02020603050405020304" pitchFamily="18" charset="0"/>
                <a:cs typeface="Arial" panose="020B0604020202020204" pitchFamily="34" charset="0"/>
              </a:rPr>
              <a:t>: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If you have a mixture of learning styles, how can you ensure you will engage everyone? </a:t>
            </a:r>
            <a:r>
              <a:rPr lang="en-US" alt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Separate them into their own group. And assign a leader among each group. This is a brilliant methods as one can support the other in the group.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735"/>
              </a:spcBef>
              <a:spcAft>
                <a:spcPts val="0"/>
              </a:spcAft>
              <a:buNone/>
            </a:pP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Task: </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If someone sits and fidgets in your sessions, what learning style are they likely to be? </a:t>
            </a:r>
            <a:r>
              <a:rPr lang="en-US" alt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SG" sz="3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Kinesthetic</a:t>
            </a: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therefore I will have to break them into different group. Having different exercises to keep them populate.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5240" marR="0">
              <a:lnSpc>
                <a:spcPct val="115000"/>
              </a:lnSpc>
              <a:spcBef>
                <a:spcPts val="490"/>
              </a:spcBef>
              <a:spcAft>
                <a:spcPts val="0"/>
              </a:spcAft>
            </a:pP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If someone is doodling, which learning style might they be?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735"/>
              </a:spcBef>
              <a:spcAft>
                <a:spcPts val="0"/>
              </a:spcAft>
              <a:buNone/>
            </a:pPr>
            <a:r>
              <a:rPr lang="en-US" alt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SG" sz="3100" dirty="0">
                <a:solidFill>
                  <a:srgbClr val="202124"/>
                </a:solidFill>
                <a:effectLst/>
                <a:latin typeface="Arial" panose="020B0604020202020204" pitchFamily="34" charset="0"/>
                <a:ea typeface="Arial" panose="020B0604020202020204" pitchFamily="34" charset="0"/>
                <a:cs typeface="Arial" panose="020B0604020202020204" pitchFamily="34" charset="0"/>
              </a:rPr>
              <a:t>“spatial” learning style. Learners who learn through sight understand information better when it's presented in a visual way. Is taking note during the lesson.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735"/>
              </a:spcBef>
              <a:spcAft>
                <a:spcPts val="0"/>
              </a:spcAft>
              <a:buNone/>
            </a:pP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does law of recency mean? </a:t>
            </a:r>
            <a:r>
              <a:rPr lang="en-US" alt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3100" dirty="0">
                <a:solidFill>
                  <a:srgbClr val="040C28"/>
                </a:solidFill>
                <a:effectLst/>
                <a:latin typeface="Arial" panose="020B0604020202020204" pitchFamily="34" charset="0"/>
                <a:ea typeface="Arial" panose="020B0604020202020204" pitchFamily="34" charset="0"/>
                <a:cs typeface="Arial" panose="020B0604020202020204" pitchFamily="34" charset="0"/>
              </a:rPr>
              <a:t>Many other things being equal, the things learned </a:t>
            </a:r>
            <a:r>
              <a:rPr lang="en-SG" sz="3100" dirty="0" err="1">
                <a:solidFill>
                  <a:srgbClr val="040C28"/>
                </a:solidFill>
                <a:effectLst/>
                <a:latin typeface="Arial" panose="020B0604020202020204" pitchFamily="34" charset="0"/>
                <a:ea typeface="Arial" panose="020B0604020202020204" pitchFamily="34" charset="0"/>
                <a:cs typeface="Arial" panose="020B0604020202020204" pitchFamily="34" charset="0"/>
              </a:rPr>
              <a:t>perviously</a:t>
            </a:r>
            <a:r>
              <a:rPr lang="en-SG" sz="3100" dirty="0">
                <a:solidFill>
                  <a:srgbClr val="040C28"/>
                </a:solidFill>
                <a:effectLst/>
                <a:latin typeface="Arial" panose="020B0604020202020204" pitchFamily="34" charset="0"/>
                <a:ea typeface="Arial" panose="020B0604020202020204" pitchFamily="34" charset="0"/>
                <a:cs typeface="Arial" panose="020B0604020202020204" pitchFamily="34" charset="0"/>
              </a:rPr>
              <a:t> will be best remembered</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215"/>
              </a:spcBef>
              <a:spcAft>
                <a:spcPts val="0"/>
              </a:spcAft>
              <a:buNone/>
            </a:pPr>
            <a:r>
              <a:rPr lang="en-SG" sz="3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Strengths and weaknesses.</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12700" marR="17780" indent="1270" algn="just">
              <a:lnSpc>
                <a:spcPct val="143000"/>
              </a:lnSpc>
              <a:spcBef>
                <a:spcPts val="0"/>
              </a:spcBef>
              <a:spcAft>
                <a:spcPts val="0"/>
              </a:spcAft>
            </a:pP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teacher will have their personal strengths and weaknesses. We often don’t want to focus on  the negatives, but it is important to consider these elements so that you can improve your ability  to be proficient within your chosen career.  </a:t>
            </a:r>
            <a:endParaRPr lang="en-SG" sz="3100" dirty="0">
              <a:effectLst/>
              <a:latin typeface="Arial" panose="020B0604020202020204" pitchFamily="34" charset="0"/>
              <a:ea typeface="Arial" panose="020B0604020202020204" pitchFamily="34" charset="0"/>
              <a:cs typeface="Arial" panose="020B0604020202020204" pitchFamily="34" charset="0"/>
            </a:endParaRPr>
          </a:p>
          <a:p>
            <a:pPr marL="0" marR="0" indent="0">
              <a:lnSpc>
                <a:spcPct val="115000"/>
              </a:lnSpc>
              <a:spcBef>
                <a:spcPts val="2215"/>
              </a:spcBef>
              <a:spcAft>
                <a:spcPts val="0"/>
              </a:spcAft>
              <a:buNone/>
            </a:pPr>
            <a:r>
              <a:rPr lang="en-SG" sz="3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Task: I am having a ability to ask question and creative during my teaching. Keeping eye contacts, setting my tone right. Have some movement while presenting. This could help me engage the audience better. While I am teaching the learner in my mind I would think of something great and articulate it to my learner. Giving them some thought to think about while I am drawing on the board or writing something. Or even showing something while  looking at their eyes. And base on their facial expression I would see if their engaging with me.  </a:t>
            </a:r>
            <a:endParaRPr lang="en-SG" sz="3100" dirty="0">
              <a:effectLst/>
              <a:latin typeface="Arial" panose="020B0604020202020204" pitchFamily="34" charset="0"/>
              <a:ea typeface="Arial" panose="020B0604020202020204" pitchFamily="34" charset="0"/>
              <a:cs typeface="Arial" panose="020B0604020202020204" pitchFamily="34" charset="0"/>
            </a:endParaRPr>
          </a:p>
          <a:p>
            <a:endParaRPr lang="en-S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lnSpcReduction="10000"/>
          </a:bodyPr>
          <a:lstStyle/>
          <a:p>
            <a:pPr marL="16510" marR="0">
              <a:lnSpc>
                <a:spcPct val="115000"/>
              </a:lnSpc>
              <a:spcBef>
                <a:spcPts val="2215"/>
              </a:spcBef>
              <a:spcAft>
                <a:spcPts val="0"/>
              </a:spcAft>
            </a:pP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Yes by fully engage in communication. Maybe getting role play and demonstration from the learner. And guiding them an audience with the  learner action during practice. This could help of the learn gain more great </a:t>
            </a:r>
            <a:r>
              <a:rPr lang="en-SG"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inslights</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SG" sz="1800" dirty="0">
              <a:effectLst/>
              <a:latin typeface="Arial" panose="020B0604020202020204" pitchFamily="34" charset="0"/>
              <a:ea typeface="Arial" panose="020B0604020202020204" pitchFamily="34" charset="0"/>
              <a:cs typeface="Arial" panose="020B0604020202020204" pitchFamily="34" charset="0"/>
            </a:endParaRPr>
          </a:p>
          <a:p>
            <a:pPr marL="13335" marR="17780" indent="-635">
              <a:lnSpc>
                <a:spcPct val="142000"/>
              </a:lnSpc>
              <a:spcBef>
                <a:spcPts val="2215"/>
              </a:spcBef>
              <a:spcAft>
                <a:spcPts val="0"/>
              </a:spcAft>
            </a:pP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did this teacher do that resonated with you?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Saying my name and things I have done or answer correctly. </a:t>
            </a:r>
            <a:endParaRPr lang="en-SG" sz="18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0"/>
              </a:spcBef>
              <a:spcAft>
                <a:spcPts val="0"/>
              </a:spcAft>
              <a:buNone/>
            </a:pPr>
            <a:r>
              <a:rPr lang="en-SG" sz="1800" dirty="0">
                <a:solidFill>
                  <a:srgbClr val="000000"/>
                </a:solidFill>
                <a:effectLst/>
                <a:latin typeface="Arial" panose="020B0604020202020204" pitchFamily="34" charset="0"/>
                <a:ea typeface="Noto Sans Symbols"/>
                <a:cs typeface="Arial" panose="020B0604020202020204" pitchFamily="34" charset="0"/>
              </a:rPr>
              <a:t>•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sort of personality did this teacher have?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Active and excited trainer. Keep on talking and not asking question to the learner. So to get their feedback. Or trying to solve the learner’s doubts. </a:t>
            </a:r>
            <a:endParaRPr lang="en-SG" sz="18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585"/>
              </a:spcBef>
              <a:spcAft>
                <a:spcPts val="0"/>
              </a:spcAft>
              <a:buNone/>
            </a:pPr>
            <a:r>
              <a:rPr lang="en-SG" sz="1800" dirty="0">
                <a:solidFill>
                  <a:srgbClr val="000000"/>
                </a:solidFill>
                <a:effectLst/>
                <a:latin typeface="Arial" panose="020B0604020202020204" pitchFamily="34" charset="0"/>
                <a:ea typeface="Noto Sans Symbols"/>
                <a:cs typeface="Arial" panose="020B0604020202020204" pitchFamily="34" charset="0"/>
              </a:rPr>
              <a:t>•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How did his or her personality come across?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Strong personality. Want to win all the time. </a:t>
            </a:r>
            <a:endParaRPr lang="en-SG" sz="1800" dirty="0">
              <a:effectLst/>
              <a:latin typeface="Arial" panose="020B0604020202020204" pitchFamily="34" charset="0"/>
              <a:ea typeface="Arial" panose="020B0604020202020204" pitchFamily="34" charset="0"/>
              <a:cs typeface="Arial" panose="020B0604020202020204" pitchFamily="34" charset="0"/>
            </a:endParaRPr>
          </a:p>
          <a:p>
            <a:pPr marL="19050" marR="0" indent="0">
              <a:lnSpc>
                <a:spcPct val="115000"/>
              </a:lnSpc>
              <a:spcBef>
                <a:spcPts val="605"/>
              </a:spcBef>
              <a:spcAft>
                <a:spcPts val="0"/>
              </a:spcAft>
              <a:buNone/>
            </a:pPr>
            <a:r>
              <a:rPr lang="en-SG" sz="1800" dirty="0">
                <a:solidFill>
                  <a:srgbClr val="000000"/>
                </a:solidFill>
                <a:effectLst/>
                <a:latin typeface="Arial" panose="020B0604020202020204" pitchFamily="34" charset="0"/>
                <a:ea typeface="Noto Sans Symbols"/>
                <a:cs typeface="Arial" panose="020B0604020202020204" pitchFamily="34" charset="0"/>
              </a:rPr>
              <a:t>•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Did it contribute to this teacher’s ability?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Yes. But is hard to grow. He may not accept ideas from others learner. </a:t>
            </a:r>
            <a:endParaRPr lang="en-SG" sz="1800" dirty="0">
              <a:effectLst/>
              <a:latin typeface="Arial" panose="020B0604020202020204" pitchFamily="34" charset="0"/>
              <a:ea typeface="Arial" panose="020B0604020202020204" pitchFamily="34" charset="0"/>
              <a:cs typeface="Arial" panose="020B0604020202020204" pitchFamily="34" charset="0"/>
            </a:endParaRPr>
          </a:p>
          <a:p>
            <a:pPr marL="0" indent="0">
              <a:buNone/>
            </a:pPr>
            <a:endParaRPr lang="en-S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marL="19050" marR="0" indent="0">
              <a:lnSpc>
                <a:spcPct val="115000"/>
              </a:lnSpc>
              <a:spcBef>
                <a:spcPts val="2755"/>
              </a:spcBef>
              <a:spcAft>
                <a:spcPts val="0"/>
              </a:spcAft>
              <a:buNone/>
            </a:pPr>
            <a:r>
              <a:rPr lang="en-SG" sz="1800" dirty="0">
                <a:solidFill>
                  <a:srgbClr val="000000"/>
                </a:solidFill>
                <a:effectLst/>
                <a:latin typeface="Noto Sans Symbols"/>
                <a:ea typeface="Noto Sans Symbols"/>
                <a:cs typeface="Noto Sans Symbols"/>
              </a:rPr>
              <a:t>• </a:t>
            </a:r>
            <a:r>
              <a:rPr lang="en-SG" sz="1800" dirty="0">
                <a:solidFill>
                  <a:srgbClr val="000000"/>
                </a:solidFill>
                <a:effectLst/>
                <a:latin typeface="Times New Roman" panose="02020603050405020304" pitchFamily="18" charset="0"/>
                <a:ea typeface="Times New Roman" panose="02020603050405020304" pitchFamily="18" charset="0"/>
              </a:rPr>
              <a:t>Did you learn much in the sessions?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Times New Roman" panose="02020603050405020304" pitchFamily="18" charset="0"/>
                <a:ea typeface="Times New Roman" panose="02020603050405020304" pitchFamily="18" charset="0"/>
              </a:rPr>
              <a:t>Yes. The teacher is giving me a lot of space to allow me to speak and share my ideas. Getting me involve by sharing my thoughts. And direct me to the right direction. </a:t>
            </a:r>
            <a:endParaRPr lang="en-SG" sz="1800" dirty="0">
              <a:effectLst/>
              <a:latin typeface="Arial" panose="020B0604020202020204" pitchFamily="34" charset="0"/>
              <a:ea typeface="Arial" panose="020B0604020202020204" pitchFamily="34" charset="0"/>
            </a:endParaRPr>
          </a:p>
          <a:p>
            <a:pPr marL="19050" marR="0" indent="0">
              <a:lnSpc>
                <a:spcPct val="115000"/>
              </a:lnSpc>
              <a:spcBef>
                <a:spcPts val="585"/>
              </a:spcBef>
              <a:spcAft>
                <a:spcPts val="0"/>
              </a:spcAft>
              <a:buNone/>
            </a:pPr>
            <a:r>
              <a:rPr lang="en-SG" sz="1800" dirty="0">
                <a:solidFill>
                  <a:srgbClr val="000000"/>
                </a:solidFill>
                <a:effectLst/>
                <a:latin typeface="Noto Sans Symbols"/>
                <a:ea typeface="Noto Sans Symbols"/>
                <a:cs typeface="Noto Sans Symbols"/>
              </a:rPr>
              <a:t>• </a:t>
            </a:r>
            <a:r>
              <a:rPr lang="en-SG" sz="1800" dirty="0">
                <a:solidFill>
                  <a:srgbClr val="000000"/>
                </a:solidFill>
                <a:effectLst/>
                <a:latin typeface="Times New Roman" panose="02020603050405020304" pitchFamily="18" charset="0"/>
                <a:ea typeface="Times New Roman" panose="02020603050405020304" pitchFamily="18" charset="0"/>
              </a:rPr>
              <a:t>Did you hate going into this class?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 No . Because I always expand my ideas during the training session. </a:t>
            </a:r>
            <a:endParaRPr lang="en-SG" sz="1800" dirty="0">
              <a:effectLst/>
              <a:latin typeface="Arial" panose="020B0604020202020204" pitchFamily="34" charset="0"/>
              <a:ea typeface="Arial" panose="020B0604020202020204" pitchFamily="34" charset="0"/>
            </a:endParaRPr>
          </a:p>
          <a:p>
            <a:pPr marL="19050" marR="0" indent="0">
              <a:lnSpc>
                <a:spcPct val="115000"/>
              </a:lnSpc>
              <a:spcBef>
                <a:spcPts val="605"/>
              </a:spcBef>
              <a:spcAft>
                <a:spcPts val="0"/>
              </a:spcAft>
              <a:buNone/>
            </a:pPr>
            <a:r>
              <a:rPr lang="en-SG" sz="1800" dirty="0">
                <a:solidFill>
                  <a:srgbClr val="000000"/>
                </a:solidFill>
                <a:effectLst/>
                <a:latin typeface="Noto Sans Symbols"/>
                <a:ea typeface="Noto Sans Symbols"/>
                <a:cs typeface="Noto Sans Symbols"/>
              </a:rPr>
              <a:t>• </a:t>
            </a:r>
            <a:r>
              <a:rPr lang="en-SG" sz="1800" dirty="0">
                <a:solidFill>
                  <a:srgbClr val="000000"/>
                </a:solidFill>
                <a:effectLst/>
                <a:latin typeface="Times New Roman" panose="02020603050405020304" pitchFamily="18" charset="0"/>
                <a:ea typeface="Times New Roman" panose="02020603050405020304" pitchFamily="18" charset="0"/>
              </a:rPr>
              <a:t>Was it the teacher or subject matter at fault?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Times New Roman" panose="02020603050405020304" pitchFamily="18" charset="0"/>
                <a:ea typeface="Times New Roman" panose="02020603050405020304" pitchFamily="18" charset="0"/>
              </a:rPr>
              <a:t>Teacher</a:t>
            </a:r>
            <a:endParaRPr lang="en-SG" sz="1800" dirty="0">
              <a:effectLst/>
              <a:latin typeface="Arial" panose="020B0604020202020204" pitchFamily="34" charset="0"/>
              <a:ea typeface="Arial" panose="020B0604020202020204" pitchFamily="34" charset="0"/>
            </a:endParaRPr>
          </a:p>
          <a:p>
            <a:endParaRPr lang="en-S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0"/>
              </a:spcAft>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Module Four </a:t>
            </a:r>
            <a:br>
              <a:rPr lang="en-SG" sz="1800" dirty="0">
                <a:effectLst/>
                <a:latin typeface="Arial" panose="020B0604020202020204" pitchFamily="34" charset="0"/>
                <a:ea typeface="Arial" panose="020B0604020202020204" pitchFamily="34" charset="0"/>
              </a:rPr>
            </a:b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Self-Assessment Tasks </a:t>
            </a:r>
            <a:br>
              <a:rPr lang="en-SG" sz="1800" dirty="0">
                <a:effectLst/>
                <a:latin typeface="Arial" panose="020B0604020202020204" pitchFamily="34" charset="0"/>
                <a:ea typeface="Arial" panose="020B0604020202020204" pitchFamily="34" charset="0"/>
              </a:rPr>
            </a:br>
            <a:endParaRPr lang="en-SG" dirty="0"/>
          </a:p>
        </p:txBody>
      </p:sp>
      <p:sp>
        <p:nvSpPr>
          <p:cNvPr id="3" name="Content Placeholder 2"/>
          <p:cNvSpPr>
            <a:spLocks noGrp="1"/>
          </p:cNvSpPr>
          <p:nvPr>
            <p:ph idx="1"/>
          </p:nvPr>
        </p:nvSpPr>
        <p:spPr>
          <a:xfrm>
            <a:off x="763555" y="1097837"/>
            <a:ext cx="10515600" cy="4351338"/>
          </a:xfrm>
        </p:spPr>
        <p:txBody>
          <a:bodyPr>
            <a:normAutofit fontScale="55000" lnSpcReduction="20000"/>
          </a:bodyPr>
          <a:lstStyle/>
          <a:p>
            <a:pPr marL="16510" marR="795655" indent="0">
              <a:lnSpc>
                <a:spcPct val="113000"/>
              </a:lnSpc>
              <a:spcBef>
                <a:spcPts val="296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2700" marR="17780" indent="8255">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Spend some time considering the positive elements of a former teacher. </a:t>
            </a:r>
            <a:r>
              <a:rPr lang="en-SG" sz="1800" dirty="0" err="1">
                <a:solidFill>
                  <a:srgbClr val="000000"/>
                </a:solidFill>
                <a:effectLst/>
                <a:latin typeface="Times New Roman" panose="02020603050405020304" pitchFamily="18" charset="0"/>
                <a:ea typeface="Times New Roman" panose="02020603050405020304" pitchFamily="18" charset="0"/>
              </a:rPr>
              <a:t>Analyze</a:t>
            </a:r>
            <a:r>
              <a:rPr lang="en-SG" sz="1800" dirty="0">
                <a:solidFill>
                  <a:srgbClr val="000000"/>
                </a:solidFill>
                <a:effectLst/>
                <a:latin typeface="Times New Roman" panose="02020603050405020304" pitchFamily="18" charset="0"/>
                <a:ea typeface="Times New Roman" panose="02020603050405020304" pitchFamily="18" charset="0"/>
              </a:rPr>
              <a:t> their teaching  methods to see why it was inspiring.  </a:t>
            </a:r>
            <a:endParaRPr lang="en-SG" sz="1800" dirty="0">
              <a:effectLst/>
              <a:latin typeface="Arial" panose="020B0604020202020204" pitchFamily="34" charset="0"/>
              <a:ea typeface="Arial" panose="020B0604020202020204" pitchFamily="34" charset="0"/>
            </a:endParaRPr>
          </a:p>
          <a:p>
            <a:pPr marL="12700" marR="17780" indent="8255">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She keep on motivating me. And encourage me to learn. And keep trying my best to move forward. It help me change my mindset. </a:t>
            </a:r>
            <a:endParaRPr lang="en-SG" sz="1800" dirty="0">
              <a:effectLst/>
              <a:latin typeface="Arial" panose="020B0604020202020204" pitchFamily="34" charset="0"/>
              <a:ea typeface="Arial" panose="020B0604020202020204" pitchFamily="34" charset="0"/>
            </a:endParaRPr>
          </a:p>
          <a:p>
            <a:pPr marL="0" marR="0" indent="0">
              <a:lnSpc>
                <a:spcPct val="115000"/>
              </a:lnSpc>
              <a:spcBef>
                <a:spcPts val="1820"/>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r>
              <a:rPr lang="en-SG" sz="1800" dirty="0">
                <a:solidFill>
                  <a:srgbClr val="000000"/>
                </a:solidFill>
                <a:effectLst/>
                <a:latin typeface="Times New Roman" panose="02020603050405020304" pitchFamily="18" charset="0"/>
                <a:ea typeface="Times New Roman" panose="02020603050405020304" pitchFamily="18" charset="0"/>
              </a:rPr>
              <a:t>Why should you establish a list of rules at the start of any new workshop?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 So that I could achieve my desired outcome. This will help me to learn better and having explore of new ideas to grow and learn new skillsets.</a:t>
            </a:r>
            <a:r>
              <a:rPr lang="en-SG" sz="1800" b="1" dirty="0">
                <a:solidFill>
                  <a:srgbClr val="000000"/>
                </a:solidFill>
                <a:effectLst/>
                <a:latin typeface="Times New Roman" panose="02020603050405020304" pitchFamily="18" charset="0"/>
                <a:ea typeface="Times New Roman" panose="02020603050405020304" pitchFamily="18" charset="0"/>
              </a:rPr>
              <a:t> </a:t>
            </a:r>
            <a:endParaRPr lang="en-SG" sz="1800" dirty="0">
              <a:effectLst/>
              <a:latin typeface="Arial" panose="020B0604020202020204" pitchFamily="34" charset="0"/>
              <a:ea typeface="Arial" panose="020B0604020202020204" pitchFamily="34" charset="0"/>
            </a:endParaRPr>
          </a:p>
          <a:p>
            <a:pPr marL="13970" marR="0">
              <a:lnSpc>
                <a:spcPct val="115000"/>
              </a:lnSpc>
              <a:spcBef>
                <a:spcPts val="33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For how long will people be able to focus usually before attention wanes?</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 </a:t>
            </a:r>
            <a:r>
              <a:rPr lang="en-SG" sz="1800" dirty="0">
                <a:solidFill>
                  <a:srgbClr val="000000"/>
                </a:solidFill>
                <a:effectLst/>
                <a:latin typeface="Times New Roman" panose="02020603050405020304" pitchFamily="18" charset="0"/>
                <a:ea typeface="Times New Roman" panose="02020603050405020304" pitchFamily="18" charset="0"/>
              </a:rPr>
              <a:t> Not very long. Maybe few days. Depend on the subject.  </a:t>
            </a:r>
            <a:endParaRPr lang="en-SG" sz="1800" dirty="0">
              <a:effectLst/>
              <a:latin typeface="Arial" panose="020B0604020202020204" pitchFamily="34" charset="0"/>
              <a:ea typeface="Arial" panose="020B0604020202020204" pitchFamily="34" charset="0"/>
            </a:endParaRPr>
          </a:p>
          <a:p>
            <a:pPr marL="0" marR="0" indent="0" algn="ctr">
              <a:lnSpc>
                <a:spcPct val="115000"/>
              </a:lnSpc>
              <a:spcBef>
                <a:spcPts val="0"/>
              </a:spcBef>
              <a:spcAft>
                <a:spcPts val="0"/>
              </a:spcAft>
              <a:buNone/>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endParaRPr lang="en-SG" sz="1800" dirty="0">
              <a:effectLst/>
              <a:latin typeface="Arial" panose="020B0604020202020204" pitchFamily="34" charset="0"/>
              <a:ea typeface="Arial" panose="020B0604020202020204" pitchFamily="34" charset="0"/>
            </a:endParaRPr>
          </a:p>
          <a:p>
            <a:pPr marL="0" marR="0" indent="0">
              <a:lnSpc>
                <a:spcPct val="115000"/>
              </a:lnSpc>
              <a:spcBef>
                <a:spcPts val="2220"/>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r>
              <a:rPr lang="en-SG" sz="1800" dirty="0">
                <a:solidFill>
                  <a:srgbClr val="000000"/>
                </a:solidFill>
                <a:effectLst/>
                <a:latin typeface="Times New Roman" panose="02020603050405020304" pitchFamily="18" charset="0"/>
                <a:ea typeface="Times New Roman" panose="02020603050405020304" pitchFamily="18" charset="0"/>
              </a:rPr>
              <a:t>Take a few minutes to make a list of those things which increase stress levels. Divide this list into  two columns i.e. those elements that are within your control and those that are not. Look at the  column where elements can be tackled or resolved and choose just two. Tick them off the list once  they have been resolved. Don’t worry about the other column if you are unable to do anything  about the items on this list.  </a:t>
            </a:r>
            <a:endParaRPr lang="en-SG" sz="1800" dirty="0">
              <a:effectLst/>
              <a:latin typeface="Arial" panose="020B0604020202020204" pitchFamily="34" charset="0"/>
              <a:ea typeface="Arial" panose="020B0604020202020204" pitchFamily="34" charset="0"/>
            </a:endParaRPr>
          </a:p>
          <a:p>
            <a:pPr marL="12700" marR="17780" indent="0" algn="just">
              <a:lnSpc>
                <a:spcPct val="143000"/>
              </a:lnSpc>
              <a:spcBef>
                <a:spcPts val="2735"/>
              </a:spcBef>
              <a:spcAft>
                <a:spcPts val="0"/>
              </a:spcAft>
              <a:buNone/>
            </a:pPr>
            <a:r>
              <a:rPr lang="en-SG" sz="1800" b="1" u="sng" dirty="0">
                <a:solidFill>
                  <a:srgbClr val="000000"/>
                </a:solidFill>
                <a:effectLst/>
                <a:latin typeface="Times New Roman" panose="02020603050405020304" pitchFamily="18" charset="0"/>
                <a:ea typeface="Times New Roman" panose="02020603050405020304" pitchFamily="18" charset="0"/>
              </a:rPr>
              <a:t>Stress level </a:t>
            </a:r>
            <a:r>
              <a:rPr lang="en-SG" sz="1800" b="1" dirty="0">
                <a:solidFill>
                  <a:srgbClr val="000000"/>
                </a:solidFill>
                <a:effectLst/>
                <a:latin typeface="Times New Roman" panose="02020603050405020304" pitchFamily="18" charset="0"/>
                <a:ea typeface="Times New Roman" panose="02020603050405020304" pitchFamily="18" charset="0"/>
              </a:rPr>
              <a:t>         </a:t>
            </a:r>
            <a:r>
              <a:rPr lang="en-US" altLang="en-SG" sz="1800" b="1" dirty="0">
                <a:solidFill>
                  <a:srgbClr val="000000"/>
                </a:solidFill>
                <a:effectLst/>
                <a:latin typeface="Times New Roman" panose="02020603050405020304" pitchFamily="18" charset="0"/>
                <a:ea typeface="Times New Roman" panose="02020603050405020304" pitchFamily="18" charset="0"/>
              </a:rPr>
              <a:t> Example</a:t>
            </a:r>
            <a:r>
              <a:rPr lang="en-SG" sz="1800" b="1" dirty="0">
                <a:solidFill>
                  <a:srgbClr val="000000"/>
                </a:solidFill>
                <a:effectLst/>
                <a:latin typeface="Times New Roman" panose="02020603050405020304" pitchFamily="18" charset="0"/>
                <a:ea typeface="Times New Roman" panose="02020603050405020304" pitchFamily="18" charset="0"/>
              </a:rPr>
              <a:t>                                            </a:t>
            </a:r>
            <a:endParaRPr lang="en-SG" sz="1800" dirty="0">
              <a:effectLst/>
              <a:latin typeface="Arial" panose="020B0604020202020204" pitchFamily="34" charset="0"/>
              <a:ea typeface="Arial" panose="020B0604020202020204" pitchFamily="34" charset="0"/>
            </a:endParaRPr>
          </a:p>
          <a:p>
            <a:pPr marL="12700" marR="17780" indent="0" algn="just">
              <a:lnSpc>
                <a:spcPct val="143000"/>
              </a:lnSpc>
              <a:spcBef>
                <a:spcPts val="273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Stress                                                                 </a:t>
            </a:r>
            <a:r>
              <a:rPr lang="en-US" altLang="en-SG" sz="1800" b="1" dirty="0">
                <a:solidFill>
                  <a:srgbClr val="000000"/>
                </a:solidFill>
                <a:effectLst/>
                <a:latin typeface="Times New Roman" panose="02020603050405020304" pitchFamily="18" charset="0"/>
                <a:ea typeface="Times New Roman" panose="02020603050405020304" pitchFamily="18" charset="0"/>
              </a:rPr>
              <a:t>				</a:t>
            </a:r>
            <a:r>
              <a:rPr lang="en-SG" sz="1800" b="1" dirty="0">
                <a:solidFill>
                  <a:srgbClr val="000000"/>
                </a:solidFill>
                <a:effectLst/>
                <a:latin typeface="Times New Roman" panose="02020603050405020304" pitchFamily="18" charset="0"/>
                <a:ea typeface="Times New Roman" panose="02020603050405020304" pitchFamily="18" charset="0"/>
              </a:rPr>
              <a:t>         Not stress</a:t>
            </a:r>
            <a:endParaRPr lang="en-SG" sz="1800" dirty="0">
              <a:effectLst/>
              <a:latin typeface="Arial" panose="020B0604020202020204" pitchFamily="34" charset="0"/>
              <a:ea typeface="Arial" panose="020B0604020202020204" pitchFamily="34" charset="0"/>
            </a:endParaRPr>
          </a:p>
          <a:p>
            <a:pPr marL="12700" marR="17780" indent="2540" algn="just">
              <a:lnSpc>
                <a:spcPct val="143000"/>
              </a:lnSpc>
              <a:spcBef>
                <a:spcPts val="273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Trading software programming developing.           </a:t>
            </a:r>
            <a:r>
              <a:rPr lang="en-US" altLang="en-SG" sz="1800" dirty="0">
                <a:solidFill>
                  <a:srgbClr val="000000"/>
                </a:solidFill>
                <a:effectLst/>
                <a:latin typeface="Times New Roman" panose="02020603050405020304" pitchFamily="18" charset="0"/>
                <a:ea typeface="Times New Roman" panose="02020603050405020304" pitchFamily="18" charset="0"/>
              </a:rPr>
              <a:t>                                                                                   </a:t>
            </a:r>
            <a:r>
              <a:rPr lang="en-SG" sz="1800" dirty="0">
                <a:solidFill>
                  <a:srgbClr val="000000"/>
                </a:solidFill>
                <a:effectLst/>
                <a:latin typeface="Times New Roman" panose="02020603050405020304" pitchFamily="18" charset="0"/>
                <a:ea typeface="Times New Roman" panose="02020603050405020304" pitchFamily="18" charset="0"/>
              </a:rPr>
              <a:t>  Teaching different learner whom are less knowledgeable             </a:t>
            </a:r>
            <a:endParaRPr lang="en-SG" sz="1800" dirty="0">
              <a:effectLst/>
              <a:latin typeface="Arial" panose="020B0604020202020204" pitchFamily="34" charset="0"/>
              <a:ea typeface="Arial" panose="020B0604020202020204" pitchFamily="34" charset="0"/>
            </a:endParaRPr>
          </a:p>
          <a:p>
            <a:pPr marL="12700" marR="17780" indent="2540" algn="just">
              <a:lnSpc>
                <a:spcPct val="143000"/>
              </a:lnSpc>
              <a:spcBef>
                <a:spcPts val="2735"/>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I will speak to my senior at work so he can give me some advice. This help me a lot at work. </a:t>
            </a:r>
            <a:r>
              <a:rPr lang="en-US" altLang="en-SG" sz="1800" dirty="0">
                <a:solidFill>
                  <a:srgbClr val="000000"/>
                </a:solidFill>
                <a:effectLst/>
                <a:latin typeface="Times New Roman" panose="02020603050405020304" pitchFamily="18" charset="0"/>
                <a:ea typeface="Times New Roman" panose="02020603050405020304" pitchFamily="18" charset="0"/>
              </a:rPr>
              <a:t>                 </a:t>
            </a:r>
            <a:r>
              <a:rPr lang="en-SG" sz="1800" dirty="0">
                <a:solidFill>
                  <a:srgbClr val="000000"/>
                </a:solidFill>
                <a:effectLst/>
                <a:latin typeface="Times New Roman" panose="02020603050405020304" pitchFamily="18" charset="0"/>
                <a:ea typeface="Times New Roman" panose="02020603050405020304" pitchFamily="18" charset="0"/>
              </a:rPr>
              <a:t>Then rest awhile or going out and have a coffee and back to work again. </a:t>
            </a:r>
            <a:endParaRPr lang="en-SG" sz="1800" dirty="0">
              <a:effectLst/>
              <a:latin typeface="Arial" panose="020B0604020202020204" pitchFamily="34" charset="0"/>
              <a:ea typeface="Arial" panose="020B0604020202020204" pitchFamily="34" charset="0"/>
            </a:endParaRPr>
          </a:p>
          <a:p>
            <a:endParaRPr lang="en-S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0"/>
              </a:spcAft>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Module Five </a:t>
            </a:r>
            <a:br>
              <a:rPr lang="en-SG" sz="1800" dirty="0">
                <a:effectLst/>
                <a:latin typeface="Arial" panose="020B0604020202020204" pitchFamily="34" charset="0"/>
                <a:ea typeface="Arial" panose="020B0604020202020204" pitchFamily="34" charset="0"/>
              </a:rPr>
            </a:b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Self-Assessment Tasks </a:t>
            </a:r>
            <a:br>
              <a:rPr lang="en-SG" sz="1800" dirty="0">
                <a:effectLst/>
                <a:latin typeface="Arial" panose="020B0604020202020204" pitchFamily="34" charset="0"/>
                <a:ea typeface="Arial" panose="020B0604020202020204" pitchFamily="34" charset="0"/>
              </a:rPr>
            </a:br>
            <a:endParaRPr lang="en-SG" dirty="0"/>
          </a:p>
        </p:txBody>
      </p:sp>
      <p:sp>
        <p:nvSpPr>
          <p:cNvPr id="3" name="Content Placeholder 2"/>
          <p:cNvSpPr>
            <a:spLocks noGrp="1"/>
          </p:cNvSpPr>
          <p:nvPr>
            <p:ph idx="1"/>
          </p:nvPr>
        </p:nvSpPr>
        <p:spPr/>
        <p:txBody>
          <a:bodyPr/>
          <a:lstStyle/>
          <a:p>
            <a:pPr marL="16510" marR="1210945" indent="0">
              <a:lnSpc>
                <a:spcPct val="102000"/>
              </a:lnSpc>
              <a:spcBef>
                <a:spcPts val="2965"/>
              </a:spcBef>
              <a:spcAft>
                <a:spcPts val="0"/>
              </a:spcAft>
              <a:buNone/>
            </a:pPr>
            <a:r>
              <a:rPr lang="en-SG" sz="1800" b="1" dirty="0">
                <a:solidFill>
                  <a:srgbClr val="000000"/>
                </a:solidFill>
                <a:effectLst/>
                <a:latin typeface="Times New Roman" panose="02020603050405020304" pitchFamily="18" charset="0"/>
                <a:ea typeface="Times New Roman" panose="02020603050405020304" pitchFamily="18" charset="0"/>
              </a:rPr>
              <a:t>Task: </a:t>
            </a: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SG" sz="1800" dirty="0">
                <a:solidFill>
                  <a:srgbClr val="000000"/>
                </a:solidFill>
                <a:effectLst/>
                <a:latin typeface="Times New Roman" panose="02020603050405020304" pitchFamily="18" charset="0"/>
                <a:ea typeface="Times New Roman" panose="02020603050405020304" pitchFamily="18" charset="0"/>
              </a:rPr>
              <a:t>How do you currently manage to control stressors? </a:t>
            </a: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Create a stress plan of action when setting up  your workshops to ensure you do not fall foul of unnecessary stressors.  </a:t>
            </a:r>
            <a:endParaRPr lang="en-SG" sz="1800" dirty="0">
              <a:effectLst/>
              <a:latin typeface="Arial" panose="020B0604020202020204" pitchFamily="34" charset="0"/>
              <a:ea typeface="Arial" panose="020B0604020202020204" pitchFamily="34" charset="0"/>
            </a:endParaRPr>
          </a:p>
          <a:p>
            <a:pPr marL="12065" marR="17780" indent="0">
              <a:lnSpc>
                <a:spcPct val="142000"/>
              </a:lnSpc>
              <a:spcBef>
                <a:spcPts val="0"/>
              </a:spcBef>
              <a:spcAft>
                <a:spcPts val="0"/>
              </a:spcAft>
              <a:buNone/>
            </a:pPr>
            <a:endParaRPr lang="en-SG" sz="1800" dirty="0">
              <a:effectLst/>
              <a:latin typeface="Arial" panose="020B0604020202020204" pitchFamily="34" charset="0"/>
              <a:ea typeface="Arial" panose="020B0604020202020204" pitchFamily="34" charset="0"/>
            </a:endParaRPr>
          </a:p>
          <a:p>
            <a:pPr marL="12065" marR="17780" indent="1270">
              <a:lnSpc>
                <a:spcPct val="142000"/>
              </a:lnSpc>
              <a:spcBef>
                <a:spcPts val="0"/>
              </a:spcBef>
              <a:spcAft>
                <a:spcPts val="0"/>
              </a:spcAft>
            </a:pPr>
            <a:r>
              <a:rPr lang="en-US" altLang="en-SG"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mn-ea"/>
              </a:rPr>
              <a:t>Answers:</a:t>
            </a:r>
            <a:r>
              <a:rPr lang="en-SG" sz="1800" dirty="0">
                <a:solidFill>
                  <a:srgbClr val="000000"/>
                </a:solidFill>
                <a:effectLst/>
                <a:latin typeface="Times New Roman" panose="02020603050405020304" pitchFamily="18" charset="0"/>
                <a:ea typeface="Times New Roman" panose="02020603050405020304" pitchFamily="18" charset="0"/>
              </a:rPr>
              <a:t>I would teach </a:t>
            </a:r>
            <a:r>
              <a:rPr lang="en-SG" sz="1800" dirty="0" err="1">
                <a:solidFill>
                  <a:srgbClr val="000000"/>
                </a:solidFill>
                <a:effectLst/>
                <a:latin typeface="Times New Roman" panose="02020603050405020304" pitchFamily="18" charset="0"/>
                <a:ea typeface="Times New Roman" panose="02020603050405020304" pitchFamily="18" charset="0"/>
              </a:rPr>
              <a:t>everytime</a:t>
            </a:r>
            <a:r>
              <a:rPr lang="en-SG" sz="1800" dirty="0">
                <a:solidFill>
                  <a:srgbClr val="000000"/>
                </a:solidFill>
                <a:effectLst/>
                <a:latin typeface="Times New Roman" panose="02020603050405020304" pitchFamily="18" charset="0"/>
                <a:ea typeface="Times New Roman" panose="02020603050405020304" pitchFamily="18" charset="0"/>
              </a:rPr>
              <a:t> if I am stress. So I can forget my stress during teaching. I volunteer in a charity organization. My mind no long</a:t>
            </a:r>
            <a:r>
              <a:rPr lang="en-US" altLang="en-SG" sz="1800" dirty="0">
                <a:solidFill>
                  <a:srgbClr val="000000"/>
                </a:solidFill>
                <a:effectLst/>
                <a:latin typeface="Times New Roman" panose="02020603050405020304" pitchFamily="18" charset="0"/>
                <a:ea typeface="Times New Roman" panose="02020603050405020304" pitchFamily="18" charset="0"/>
              </a:rPr>
              <a:t>er</a:t>
            </a:r>
            <a:r>
              <a:rPr lang="en-SG" sz="1800" dirty="0">
                <a:solidFill>
                  <a:srgbClr val="000000"/>
                </a:solidFill>
                <a:effectLst/>
                <a:latin typeface="Times New Roman" panose="02020603050405020304" pitchFamily="18" charset="0"/>
                <a:ea typeface="Times New Roman" panose="02020603050405020304" pitchFamily="18" charset="0"/>
              </a:rPr>
              <a:t> at work. So it reduce my stress. </a:t>
            </a:r>
            <a:endParaRPr lang="en-SG" sz="1800" dirty="0">
              <a:effectLst/>
              <a:latin typeface="Arial" panose="020B0604020202020204" pitchFamily="34" charset="0"/>
              <a:ea typeface="Arial" panose="020B0604020202020204" pitchFamily="34" charset="0"/>
            </a:endParaRPr>
          </a:p>
          <a:p>
            <a:pPr marL="0" marR="0" algn="ctr">
              <a:lnSpc>
                <a:spcPct val="115000"/>
              </a:lnSpc>
              <a:spcBef>
                <a:spcPts val="2965"/>
              </a:spcBef>
              <a:spcAft>
                <a:spcPts val="0"/>
              </a:spcAft>
            </a:pPr>
            <a:r>
              <a:rPr lang="en-SG"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endParaRPr lang="en-SG" sz="1800" dirty="0">
              <a:effectLst/>
              <a:latin typeface="Arial" panose="020B0604020202020204" pitchFamily="34" charset="0"/>
              <a:ea typeface="Arial" panose="020B0604020202020204" pitchFamily="34" charset="0"/>
            </a:endParaRPr>
          </a:p>
          <a:p>
            <a:endParaRPr lang="en-S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10377</Words>
  <Application>WPS Presentation</Application>
  <PresentationFormat>Widescreen</PresentationFormat>
  <Paragraphs>140</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Arial</vt:lpstr>
      <vt:lpstr>SimSun</vt:lpstr>
      <vt:lpstr>Wingdings</vt:lpstr>
      <vt:lpstr>Times New Roman</vt:lpstr>
      <vt:lpstr>Cambria</vt:lpstr>
      <vt:lpstr>Noto Sans Symbols</vt:lpstr>
      <vt:lpstr>Segoe Print</vt:lpstr>
      <vt:lpstr>Calibri</vt:lpstr>
      <vt:lpstr>Microsoft YaHei</vt:lpstr>
      <vt:lpstr>Arial Unicode MS</vt:lpstr>
      <vt:lpstr>Calibri Light</vt:lpstr>
      <vt:lpstr>Office Theme</vt:lpstr>
      <vt:lpstr>PowerPoint 演示文稿</vt:lpstr>
      <vt:lpstr>PowerPoint 演示文稿</vt:lpstr>
      <vt:lpstr>Module Two Self-Assessment Tasks</vt:lpstr>
      <vt:lpstr>Task:  Write a lesson plan around a topic you know well.  </vt:lpstr>
      <vt:lpstr>Module Three  Self-Assessment Tasks  </vt:lpstr>
      <vt:lpstr>PowerPoint 演示文稿</vt:lpstr>
      <vt:lpstr>PowerPoint 演示文稿</vt:lpstr>
      <vt:lpstr>Module Four  Self-Assessment Tasks  </vt:lpstr>
      <vt:lpstr>Module Five  Self-Assessment Tasks  </vt:lpstr>
      <vt:lpstr>Module Six  Self-Assessment Tasks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Chun Ngee Boo</dc:creator>
  <cp:lastModifiedBy>Alson Boo</cp:lastModifiedBy>
  <cp:revision>2</cp:revision>
  <dcterms:created xsi:type="dcterms:W3CDTF">2023-04-14T12:08:00Z</dcterms:created>
  <dcterms:modified xsi:type="dcterms:W3CDTF">2025-03-03T13:09:03Z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B61DE8798C6B4469B4FC29DABE5FD7B7_12</vt:lpwstr>
  </property>
  <property fmtid="{D5CDD505-2E9C-101B-9397-08002B2CF9AE}" pid="3" name="KSOProductBuildVer">
    <vt:lpwstr>1033-12.2.0.20323</vt:lpwstr>
  </property>
</Properties>
</file>