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sldIdLst>
    <p:sldId id="258" r:id="rId3"/>
    <p:sldId id="1180" r:id="rId4"/>
    <p:sldId id="1326" r:id="rId5"/>
    <p:sldId id="1332" r:id="rId6"/>
    <p:sldId id="1227" r:id="rId7"/>
    <p:sldId id="1333" r:id="rId8"/>
    <p:sldId id="1334" r:id="rId9"/>
    <p:sldId id="1335" r:id="rId10"/>
    <p:sldId id="1336" r:id="rId11"/>
    <p:sldId id="1337" r:id="rId12"/>
    <p:sldId id="1267" r:id="rId13"/>
    <p:sldId id="1338" r:id="rId14"/>
    <p:sldId id="1458" r:id="rId15"/>
    <p:sldId id="1339" r:id="rId16"/>
    <p:sldId id="1340" r:id="rId17"/>
    <p:sldId id="1341" r:id="rId18"/>
    <p:sldId id="1342" r:id="rId19"/>
    <p:sldId id="1343" r:id="rId20"/>
    <p:sldId id="1344" r:id="rId21"/>
    <p:sldId id="1345" r:id="rId22"/>
    <p:sldId id="1346" r:id="rId23"/>
    <p:sldId id="1347" r:id="rId24"/>
    <p:sldId id="1348" r:id="rId25"/>
    <p:sldId id="1349" r:id="rId26"/>
    <p:sldId id="1350" r:id="rId27"/>
    <p:sldId id="1351" r:id="rId28"/>
    <p:sldId id="1352" r:id="rId29"/>
    <p:sldId id="1353" r:id="rId30"/>
    <p:sldId id="1354" r:id="rId31"/>
    <p:sldId id="1459" r:id="rId32"/>
    <p:sldId id="1355" r:id="rId33"/>
    <p:sldId id="1356" r:id="rId34"/>
    <p:sldId id="1357" r:id="rId35"/>
    <p:sldId id="1358" r:id="rId36"/>
    <p:sldId id="1359" r:id="rId37"/>
    <p:sldId id="1360" r:id="rId38"/>
    <p:sldId id="1361" r:id="rId39"/>
    <p:sldId id="1362" r:id="rId40"/>
    <p:sldId id="1363" r:id="rId41"/>
    <p:sldId id="1364" r:id="rId42"/>
    <p:sldId id="1365" r:id="rId43"/>
    <p:sldId id="1366" r:id="rId44"/>
    <p:sldId id="1460" r:id="rId45"/>
    <p:sldId id="1367" r:id="rId46"/>
    <p:sldId id="1368" r:id="rId47"/>
    <p:sldId id="1369" r:id="rId48"/>
    <p:sldId id="1370" r:id="rId49"/>
    <p:sldId id="1461" r:id="rId50"/>
    <p:sldId id="1371" r:id="rId51"/>
    <p:sldId id="1372" r:id="rId52"/>
    <p:sldId id="1373" r:id="rId53"/>
    <p:sldId id="1374" r:id="rId54"/>
    <p:sldId id="1375" r:id="rId55"/>
    <p:sldId id="1376" r:id="rId56"/>
    <p:sldId id="1377" r:id="rId57"/>
    <p:sldId id="1378" r:id="rId58"/>
    <p:sldId id="1379" r:id="rId59"/>
    <p:sldId id="1380" r:id="rId60"/>
    <p:sldId id="1381" r:id="rId61"/>
    <p:sldId id="1382" r:id="rId62"/>
    <p:sldId id="1383" r:id="rId63"/>
    <p:sldId id="1384" r:id="rId64"/>
    <p:sldId id="1385" r:id="rId65"/>
    <p:sldId id="1386" r:id="rId66"/>
    <p:sldId id="1462" r:id="rId67"/>
    <p:sldId id="1387" r:id="rId68"/>
    <p:sldId id="1388" r:id="rId69"/>
    <p:sldId id="1389" r:id="rId70"/>
    <p:sldId id="1390" r:id="rId71"/>
    <p:sldId id="1463" r:id="rId72"/>
    <p:sldId id="1391" r:id="rId73"/>
    <p:sldId id="1392" r:id="rId74"/>
    <p:sldId id="1393" r:id="rId75"/>
    <p:sldId id="1394" r:id="rId76"/>
    <p:sldId id="1395" r:id="rId77"/>
    <p:sldId id="1396" r:id="rId78"/>
    <p:sldId id="1397" r:id="rId79"/>
    <p:sldId id="1398" r:id="rId80"/>
    <p:sldId id="1399" r:id="rId81"/>
    <p:sldId id="1464" r:id="rId82"/>
    <p:sldId id="1400" r:id="rId83"/>
    <p:sldId id="1401" r:id="rId84"/>
    <p:sldId id="1402" r:id="rId85"/>
    <p:sldId id="1403" r:id="rId86"/>
    <p:sldId id="1404" r:id="rId87"/>
    <p:sldId id="1405" r:id="rId88"/>
    <p:sldId id="1406" r:id="rId89"/>
    <p:sldId id="1407" r:id="rId90"/>
    <p:sldId id="1408" r:id="rId91"/>
    <p:sldId id="1409" r:id="rId92"/>
    <p:sldId id="1410" r:id="rId93"/>
    <p:sldId id="1411" r:id="rId94"/>
    <p:sldId id="1412" r:id="rId95"/>
    <p:sldId id="1413" r:id="rId96"/>
    <p:sldId id="1414" r:id="rId97"/>
    <p:sldId id="1415" r:id="rId98"/>
    <p:sldId id="1416" r:id="rId99"/>
    <p:sldId id="1417" r:id="rId100"/>
    <p:sldId id="1418" r:id="rId101"/>
    <p:sldId id="1419" r:id="rId102"/>
    <p:sldId id="1420" r:id="rId103"/>
    <p:sldId id="1421" r:id="rId104"/>
    <p:sldId id="1422" r:id="rId105"/>
    <p:sldId id="1423" r:id="rId106"/>
    <p:sldId id="1465" r:id="rId107"/>
    <p:sldId id="1424" r:id="rId108"/>
    <p:sldId id="1425" r:id="rId109"/>
    <p:sldId id="1426" r:id="rId110"/>
    <p:sldId id="1427" r:id="rId111"/>
    <p:sldId id="1428" r:id="rId112"/>
    <p:sldId id="1429" r:id="rId113"/>
    <p:sldId id="1430" r:id="rId114"/>
    <p:sldId id="1466" r:id="rId115"/>
    <p:sldId id="1467" r:id="rId116"/>
    <p:sldId id="1431" r:id="rId117"/>
    <p:sldId id="1432" r:id="rId118"/>
    <p:sldId id="1433" r:id="rId119"/>
    <p:sldId id="1434" r:id="rId120"/>
    <p:sldId id="1435" r:id="rId121"/>
    <p:sldId id="1436" r:id="rId122"/>
    <p:sldId id="1437" r:id="rId123"/>
    <p:sldId id="1438" r:id="rId124"/>
    <p:sldId id="1468" r:id="rId125"/>
    <p:sldId id="1439" r:id="rId126"/>
    <p:sldId id="1440" r:id="rId127"/>
    <p:sldId id="1469" r:id="rId128"/>
    <p:sldId id="1441" r:id="rId129"/>
    <p:sldId id="1442" r:id="rId130"/>
    <p:sldId id="1443" r:id="rId131"/>
    <p:sldId id="1470" r:id="rId132"/>
    <p:sldId id="1444" r:id="rId133"/>
    <p:sldId id="1445" r:id="rId134"/>
    <p:sldId id="1446" r:id="rId135"/>
    <p:sldId id="1447" r:id="rId136"/>
    <p:sldId id="1448" r:id="rId137"/>
    <p:sldId id="1450" r:id="rId138"/>
    <p:sldId id="1449" r:id="rId139"/>
    <p:sldId id="1451" r:id="rId140"/>
    <p:sldId id="1471" r:id="rId141"/>
    <p:sldId id="1452" r:id="rId142"/>
    <p:sldId id="1453" r:id="rId143"/>
    <p:sldId id="1454" r:id="rId144"/>
    <p:sldId id="1455" r:id="rId145"/>
    <p:sldId id="1456" r:id="rId146"/>
    <p:sldId id="1457" r:id="rId147"/>
    <p:sldId id="1167" r:id="rId1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4118ec96a3398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8EF0"/>
    <a:srgbClr val="1E81E9"/>
    <a:srgbClr val="6600FF"/>
    <a:srgbClr val="FF0066"/>
    <a:srgbClr val="3A9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p:scale>
          <a:sx n="66" d="100"/>
          <a:sy n="66" d="100"/>
        </p:scale>
        <p:origin x="1190"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commentAuthors" Target="commentAuthors.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3148-ABA5-4B00-B76B-EB75BEB00B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44826-DB10-4836-98F6-CF490399050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052D9930-2547-4DAC-AECF-7CA37958E741}"/>
              </a:ext>
            </a:extLst>
          </p:cNvPr>
          <p:cNvSpPr txBox="1">
            <a:spLocks/>
          </p:cNvSpPr>
          <p:nvPr userDrawn="1"/>
        </p:nvSpPr>
        <p:spPr>
          <a:xfrm>
            <a:off x="0" y="180975"/>
            <a:ext cx="12192000" cy="676275"/>
          </a:xfrm>
          <a:prstGeom prst="rect">
            <a:avLst/>
          </a:prstGeom>
        </p:spPr>
        <p:txBody>
          <a:bodyPr lIns="0" tIns="0" rIns="0" bIns="0">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24484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AAA1-D1A7-4857-B081-686317E230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71827-D6D8-4A97-98F8-F8782E6F2CF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D28C1-F27D-4B64-B37B-7D295293576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63CDD60D-288C-4F0A-A3C4-15ADB5C9E1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7E78EF-FBCD-49F7-86ED-BB36D4982B7D}"/>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83287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29D18-01ED-4A3A-9BE1-505A7676FC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11E76-FD8C-4983-9E5B-A78F4BE1961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B3F95-2B20-46EE-B0CB-687048ADCF70}"/>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CB690103-B144-4AAC-9C84-C2C7AADBB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1E6E8D-5400-48F6-A0EF-FFE5740B0115}"/>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01349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975"/>
            <a:ext cx="12192000" cy="676275"/>
          </a:xfrm>
          <a:prstGeom prst="rect">
            <a:avLst/>
          </a:prstGeom>
        </p:spPr>
        <p:txBody>
          <a:bodyPr lIns="0" tIns="0" rIns="0" bIns="0">
            <a:normAutofit/>
          </a:bodyPr>
          <a:lstStyle>
            <a:lvl1pPr algn="ctr">
              <a:defRPr sz="3200"/>
            </a:lvl1pPr>
          </a:lstStyle>
          <a:p>
            <a:r>
              <a:rPr lang="en-US" dirty="0"/>
              <a:t>CLICK TO EDIT MASTER TITLE STYLE</a:t>
            </a:r>
          </a:p>
        </p:txBody>
      </p:sp>
      <p:graphicFrame>
        <p:nvGraphicFramePr>
          <p:cNvPr id="13" name="Object 1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3" name="Object 1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BCB23064-BAB1-496F-98F6-07E5CDD2CB3F}"/>
              </a:ext>
            </a:extLst>
          </p:cNvPr>
          <p:cNvSpPr/>
          <p:nvPr userDrawn="1"/>
        </p:nvSpPr>
        <p:spPr>
          <a:xfrm>
            <a:off x="4752975" y="639906"/>
            <a:ext cx="2686050" cy="45719"/>
          </a:xfrm>
          <a:prstGeom prst="rect">
            <a:avLst/>
          </a:prstGeom>
          <a:solidFill>
            <a:srgbClr val="439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Tree>
    <p:extLst>
      <p:ext uri="{BB962C8B-B14F-4D97-AF65-F5344CB8AC3E}">
        <p14:creationId xmlns:p14="http://schemas.microsoft.com/office/powerpoint/2010/main" val="237113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3FC5-EE98-44B9-917A-9B4F0A90956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85624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9439-2702-4770-9B64-A01E8552E23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2959D9CF-4B67-4440-AC8D-01CF9462BFC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D8312FC8-59DE-43E5-9D76-2E2CFD4658B2}"/>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5" name="Footer Placeholder 4">
            <a:extLst>
              <a:ext uri="{FF2B5EF4-FFF2-40B4-BE49-F238E27FC236}">
                <a16:creationId xmlns:a16="http://schemas.microsoft.com/office/drawing/2014/main" id="{A5A2888A-F056-4690-914C-F4EE4CD8EA6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DA6347CA-FFD3-494F-BAFC-D95852D24C71}"/>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
        <p:nvSpPr>
          <p:cNvPr id="8" name="Rectangle 7">
            <a:extLst>
              <a:ext uri="{FF2B5EF4-FFF2-40B4-BE49-F238E27FC236}">
                <a16:creationId xmlns:a16="http://schemas.microsoft.com/office/drawing/2014/main" id="{8C1AF3E0-4D29-492F-8DC8-F5301E02B511}"/>
              </a:ext>
            </a:extLst>
          </p:cNvPr>
          <p:cNvSpPr/>
          <p:nvPr userDrawn="1"/>
        </p:nvSpPr>
        <p:spPr>
          <a:xfrm>
            <a:off x="4752975" y="639906"/>
            <a:ext cx="2686050" cy="45719"/>
          </a:xfrm>
          <a:prstGeom prst="rect">
            <a:avLst/>
          </a:prstGeom>
          <a:solidFill>
            <a:srgbClr val="439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Tree>
    <p:extLst>
      <p:ext uri="{BB962C8B-B14F-4D97-AF65-F5344CB8AC3E}">
        <p14:creationId xmlns:p14="http://schemas.microsoft.com/office/powerpoint/2010/main" val="4147602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3ED2-F6D9-4BD9-B918-F63B429E1F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7B2D61E8-C246-430A-9E04-A562C3BF99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3AA18DD-96FB-459E-AD73-BC40BA9F05DB}"/>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5" name="Footer Placeholder 4">
            <a:extLst>
              <a:ext uri="{FF2B5EF4-FFF2-40B4-BE49-F238E27FC236}">
                <a16:creationId xmlns:a16="http://schemas.microsoft.com/office/drawing/2014/main" id="{70074A63-6C7F-4A2B-92A7-DB282FEF135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27F38A76-7046-4583-B1BA-CA2ED165A40B}"/>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95473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0EFC-268C-4FA4-88CB-35A22B323BF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4768660-B972-4D27-BC84-8EF9A3A848A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046590-4FBE-4603-9816-C216E9DBFCFE}"/>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5" name="Footer Placeholder 4">
            <a:extLst>
              <a:ext uri="{FF2B5EF4-FFF2-40B4-BE49-F238E27FC236}">
                <a16:creationId xmlns:a16="http://schemas.microsoft.com/office/drawing/2014/main" id="{ADB5F68D-EC2A-49C0-8A1B-87B3374E19D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D2487072-6503-496C-B828-27EE3ABD87B5}"/>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22916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27BE-6640-490C-9F2C-4A2B6A448A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E49DFFA-26F8-4118-9D62-9B0B0434CC9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C6467C19-B4CC-46FC-83C5-EE6BB59EE1C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BF2178F-E1EE-45C5-A1F4-2752A2EAF052}"/>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6" name="Footer Placeholder 5">
            <a:extLst>
              <a:ext uri="{FF2B5EF4-FFF2-40B4-BE49-F238E27FC236}">
                <a16:creationId xmlns:a16="http://schemas.microsoft.com/office/drawing/2014/main" id="{832A98A3-4792-4771-A076-5F87C6E2BB0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FA6B57AC-A4EF-44A7-AF5F-08DC5D5E3B40}"/>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5163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D269-A33F-4E39-BE3D-106681EE78A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BDEDF8D-25FF-4EA8-93BC-B3246AEC76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285816-260A-4FEA-80D8-798E91D9CC1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87811AEA-5836-4A68-A613-545ABF38151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79B471-6BD5-4A37-99C8-2B6A24196C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BC73BA93-5984-4D61-8BDA-8A15E91B3C4A}"/>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8" name="Footer Placeholder 7">
            <a:extLst>
              <a:ext uri="{FF2B5EF4-FFF2-40B4-BE49-F238E27FC236}">
                <a16:creationId xmlns:a16="http://schemas.microsoft.com/office/drawing/2014/main" id="{91A497EC-3C67-4A90-BD19-7FFA29AE2C0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FCA6C613-005C-4E69-AD9E-867D13C6AEF9}"/>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394934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EE1-3C3F-48A7-AB6F-7463580F5B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74B471F8-C8FF-442C-B54D-6C3E22B441BD}"/>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4" name="Footer Placeholder 3">
            <a:extLst>
              <a:ext uri="{FF2B5EF4-FFF2-40B4-BE49-F238E27FC236}">
                <a16:creationId xmlns:a16="http://schemas.microsoft.com/office/drawing/2014/main" id="{75FD178F-1A31-410A-B953-7827D90DF21A}"/>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D5677D44-B3BE-47E7-B51F-42FE7AACDDE4}"/>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9035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BF44-CFC9-4B00-9B3C-4370FC3BB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55622C-FC2C-4290-BE8F-8AD43F47A65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95A80-2FC4-42C6-977D-862118CAD7A8}"/>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8627442F-A1C8-42F4-B5C1-B45F26E87F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AECD8A-EFD1-456A-83E6-A1C575C7E81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961633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2EB34-3959-4BC8-A0F5-1A4B8294C864}"/>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3" name="Footer Placeholder 2">
            <a:extLst>
              <a:ext uri="{FF2B5EF4-FFF2-40B4-BE49-F238E27FC236}">
                <a16:creationId xmlns:a16="http://schemas.microsoft.com/office/drawing/2014/main" id="{9EC41820-346F-4584-8325-65A645B8529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CB68C212-2A09-4CBD-A420-257617E93608}"/>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97678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0EB8-AAF3-4B9C-A40E-436C533D62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99A9E25D-E8A0-4945-A40B-CC2B2E2443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CAE65123-2D20-4746-A120-9E70857614E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5253A-FE58-4326-85F7-A5690B3BE491}"/>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6" name="Footer Placeholder 5">
            <a:extLst>
              <a:ext uri="{FF2B5EF4-FFF2-40B4-BE49-F238E27FC236}">
                <a16:creationId xmlns:a16="http://schemas.microsoft.com/office/drawing/2014/main" id="{90152225-E0E5-42E9-90BE-B0D86D1065C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28C08A9E-9B6C-4867-A601-C0C596BAE213}"/>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3195217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084C-73D0-49D8-B2C7-6D4928CF24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828280E-D3A0-4454-8D36-4304CFB29B7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88E833D-8DD6-4D28-B806-06FC16D48D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B4BF2-B381-4D08-8EFE-23260FC0AF64}"/>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6" name="Footer Placeholder 5">
            <a:extLst>
              <a:ext uri="{FF2B5EF4-FFF2-40B4-BE49-F238E27FC236}">
                <a16:creationId xmlns:a16="http://schemas.microsoft.com/office/drawing/2014/main" id="{E95A330D-6C2A-4292-B5D4-5E29D90484F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C439474C-37F7-44DD-8A05-B3EBF775DE1E}"/>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218784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3C9-58EF-4E90-AA7C-64658B681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2D51535-86E8-49E1-845D-8B4E8EF727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27CB33B-2A22-47A0-B642-0DCB3C513C76}"/>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5" name="Footer Placeholder 4">
            <a:extLst>
              <a:ext uri="{FF2B5EF4-FFF2-40B4-BE49-F238E27FC236}">
                <a16:creationId xmlns:a16="http://schemas.microsoft.com/office/drawing/2014/main" id="{C8E76E98-A128-4B13-B5C4-FAD246F89911}"/>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507E3209-D7C7-4CD2-B089-99BE4BE22907}"/>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703050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6D6DB-8493-4075-9D10-9C417454D1A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106D231A-0A8B-45BA-B1A5-92DF3887DE8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E106A9-AAA2-493F-B824-D44A3EB4F9F7}"/>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24/7/2021</a:t>
            </a:fld>
            <a:endParaRPr lang="en-SG"/>
          </a:p>
        </p:txBody>
      </p:sp>
      <p:sp>
        <p:nvSpPr>
          <p:cNvPr id="5" name="Footer Placeholder 4">
            <a:extLst>
              <a:ext uri="{FF2B5EF4-FFF2-40B4-BE49-F238E27FC236}">
                <a16:creationId xmlns:a16="http://schemas.microsoft.com/office/drawing/2014/main" id="{1AFF59B0-B26D-4E0B-8D89-3C43DD17B31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2030066E-7D16-4CEF-9F55-CC0A74452FB0}"/>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357143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3148-ABA5-4B00-B76B-EB75BEB00B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44826-DB10-4836-98F6-CF490399050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052D9930-2547-4DAC-AECF-7CA37958E741}"/>
              </a:ext>
            </a:extLst>
          </p:cNvPr>
          <p:cNvSpPr txBox="1">
            <a:spLocks/>
          </p:cNvSpPr>
          <p:nvPr userDrawn="1"/>
        </p:nvSpPr>
        <p:spPr>
          <a:xfrm>
            <a:off x="0" y="180975"/>
            <a:ext cx="12192000" cy="676275"/>
          </a:xfrm>
          <a:prstGeom prst="rect">
            <a:avLst/>
          </a:prstGeom>
        </p:spPr>
        <p:txBody>
          <a:bodyPr lIns="0" tIns="0" rIns="0" bIns="0">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
        <p:nvSpPr>
          <p:cNvPr id="12" name="Oval 11">
            <a:extLst>
              <a:ext uri="{FF2B5EF4-FFF2-40B4-BE49-F238E27FC236}">
                <a16:creationId xmlns:a16="http://schemas.microsoft.com/office/drawing/2014/main" id="{99682B5C-348E-4760-BFFD-981CDDF3D093}"/>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011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BF44-CFC9-4B00-9B3C-4370FC3BB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55622C-FC2C-4290-BE8F-8AD43F47A65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95A80-2FC4-42C6-977D-862118CAD7A8}"/>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8627442F-A1C8-42F4-B5C1-B45F26E87F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AECD8A-EFD1-456A-83E6-A1C575C7E81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DF0C6F64-0C96-4ECB-B14B-AB85E014900E}"/>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38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556-9D30-40B1-A253-3B83419A8A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5911B-7E1D-4FD9-A29A-A8455DF06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C06014-C7D9-4460-82D8-E0FFB634BEB9}"/>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E2D04DAB-60DA-4A10-ACAC-459071DE06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E4CD84-1690-472D-AA8E-368CD10E48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62346DF9-6B6D-45E3-A567-E3070867BB14}"/>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4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8C9B-BC35-453F-A9AF-1EEDC325C2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C5B3188-B09C-46D0-AA5D-EFAC3D16017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EF5D74-A4E3-43F8-92E6-49C52F54773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5494D-A39B-43A6-91F7-EF1455656427}"/>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7388B614-ABE0-4860-954B-7DF1D72D7C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484C13-9FDA-435D-8871-5BD0F038996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A2331352-038E-46E0-9F09-B5EC1C17B9C7}"/>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846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3441-93CF-4DC9-B621-129A0C8A6A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EED657E-3199-41F4-AFEF-834F231935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FAFE44-D180-46F4-BBCB-DCF968480CF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69188A-9C41-4D4C-85E5-B74601B5B2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0AC6F1-C0EE-4241-B95B-44BDF3187AF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30196-C934-44CD-B540-8326CBAD6E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8" name="Footer Placeholder 7">
            <a:extLst>
              <a:ext uri="{FF2B5EF4-FFF2-40B4-BE49-F238E27FC236}">
                <a16:creationId xmlns:a16="http://schemas.microsoft.com/office/drawing/2014/main" id="{E1A9B5C6-EFB4-4C2B-A1BA-AE9B31C504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93DB5B-E098-4912-BF31-44F2ADD30141}"/>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11" name="Oval 10">
            <a:extLst>
              <a:ext uri="{FF2B5EF4-FFF2-40B4-BE49-F238E27FC236}">
                <a16:creationId xmlns:a16="http://schemas.microsoft.com/office/drawing/2014/main" id="{0D968D3D-9357-4D12-B3ED-21D6043B3A8D}"/>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43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556-9D30-40B1-A253-3B83419A8A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5911B-7E1D-4FD9-A29A-A8455DF06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C06014-C7D9-4460-82D8-E0FFB634BEB9}"/>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E2D04DAB-60DA-4A10-ACAC-459071DE06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E4CD84-1690-472D-AA8E-368CD10E48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5469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EB43-01F3-4283-BA8D-9689271115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29739-63D4-4260-AFA8-FE40C98CAFE6}"/>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4" name="Footer Placeholder 3">
            <a:extLst>
              <a:ext uri="{FF2B5EF4-FFF2-40B4-BE49-F238E27FC236}">
                <a16:creationId xmlns:a16="http://schemas.microsoft.com/office/drawing/2014/main" id="{A9D1A13F-5851-41D8-90BF-AC6D80D01D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B675F92-DC52-41C7-8BAD-E394B3E9C41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7" name="Oval 6">
            <a:extLst>
              <a:ext uri="{FF2B5EF4-FFF2-40B4-BE49-F238E27FC236}">
                <a16:creationId xmlns:a16="http://schemas.microsoft.com/office/drawing/2014/main" id="{33656AAC-A43D-45E1-9C9E-71C521B54E37}"/>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284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61973-BDCB-494B-B3BB-D9D8899AB60F}"/>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3" name="Footer Placeholder 2">
            <a:extLst>
              <a:ext uri="{FF2B5EF4-FFF2-40B4-BE49-F238E27FC236}">
                <a16:creationId xmlns:a16="http://schemas.microsoft.com/office/drawing/2014/main" id="{297970D6-ABE7-45C2-9CF9-B45C888656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532031-4624-49F1-A939-07CD70BD9257}"/>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6" name="Oval 5">
            <a:extLst>
              <a:ext uri="{FF2B5EF4-FFF2-40B4-BE49-F238E27FC236}">
                <a16:creationId xmlns:a16="http://schemas.microsoft.com/office/drawing/2014/main" id="{E9AAB25C-193B-4ED8-BD89-F2DCD3945340}"/>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11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9795-B642-4DC2-AA14-3F5F45D4C2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9543E3-2906-4683-8FB4-400203A566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4AF77-5F6D-4F3C-8752-EB2F60CAA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902DB-888F-43C6-9848-E9C32C1202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A25CECEF-7AB2-49C2-9F45-D9C4134F79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311EC9-D6A5-4394-A812-F1F65A10F22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10A8C414-C046-4968-8CDD-89EBE6F976CB}"/>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804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9359-E75A-49C3-ADC0-4D05E228C1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2D78A-6F0E-4F71-9E22-1922D28503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1B937C-102E-4C83-9E21-6A789BAD5C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05CCB0-C587-48EF-BD49-3519A69E4CEB}"/>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FE670200-9D4F-45BE-B6EE-68389605A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AAFA7A-5223-49B3-AD30-302FB02FDD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3A7477CF-065E-4D13-9970-5F77A0621C85}"/>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624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AAA1-D1A7-4857-B081-686317E230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71827-D6D8-4A97-98F8-F8782E6F2CF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D28C1-F27D-4B64-B37B-7D295293576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63CDD60D-288C-4F0A-A3C4-15ADB5C9E1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7E78EF-FBCD-49F7-86ED-BB36D4982B7D}"/>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5CA8EC5D-FD6F-46DE-9529-AE3A5794FE2B}"/>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735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29D18-01ED-4A3A-9BE1-505A7676FC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11E76-FD8C-4983-9E5B-A78F4BE1961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B3F95-2B20-46EE-B0CB-687048ADCF70}"/>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5" name="Footer Placeholder 4">
            <a:extLst>
              <a:ext uri="{FF2B5EF4-FFF2-40B4-BE49-F238E27FC236}">
                <a16:creationId xmlns:a16="http://schemas.microsoft.com/office/drawing/2014/main" id="{CB690103-B144-4AAC-9C84-C2C7AADBB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1E6E8D-5400-48F6-A0EF-FFE5740B0115}"/>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A6016B52-BFC0-46BB-9875-16B01D5FFCEF}"/>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750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3FC5-EE98-44B9-917A-9B4F0A90956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Oval 3">
            <a:extLst>
              <a:ext uri="{FF2B5EF4-FFF2-40B4-BE49-F238E27FC236}">
                <a16:creationId xmlns:a16="http://schemas.microsoft.com/office/drawing/2014/main" id="{F1058E38-14F9-4136-8693-A5D35117208D}"/>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736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6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257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8C9B-BC35-453F-A9AF-1EEDC325C2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C5B3188-B09C-46D0-AA5D-EFAC3D16017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EF5D74-A4E3-43F8-92E6-49C52F54773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5494D-A39B-43A6-91F7-EF1455656427}"/>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7388B614-ABE0-4860-954B-7DF1D72D7C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484C13-9FDA-435D-8871-5BD0F038996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9326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3441-93CF-4DC9-B621-129A0C8A6A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EED657E-3199-41F4-AFEF-834F231935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FAFE44-D180-46F4-BBCB-DCF968480CF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69188A-9C41-4D4C-85E5-B74601B5B2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0AC6F1-C0EE-4241-B95B-44BDF3187AF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30196-C934-44CD-B540-8326CBAD6E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8" name="Footer Placeholder 7">
            <a:extLst>
              <a:ext uri="{FF2B5EF4-FFF2-40B4-BE49-F238E27FC236}">
                <a16:creationId xmlns:a16="http://schemas.microsoft.com/office/drawing/2014/main" id="{E1A9B5C6-EFB4-4C2B-A1BA-AE9B31C504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93DB5B-E098-4912-BF31-44F2ADD30141}"/>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5238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EB43-01F3-4283-BA8D-9689271115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29739-63D4-4260-AFA8-FE40C98CAFE6}"/>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4" name="Footer Placeholder 3">
            <a:extLst>
              <a:ext uri="{FF2B5EF4-FFF2-40B4-BE49-F238E27FC236}">
                <a16:creationId xmlns:a16="http://schemas.microsoft.com/office/drawing/2014/main" id="{A9D1A13F-5851-41D8-90BF-AC6D80D01D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B675F92-DC52-41C7-8BAD-E394B3E9C41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337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61973-BDCB-494B-B3BB-D9D8899AB60F}"/>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3" name="Footer Placeholder 2">
            <a:extLst>
              <a:ext uri="{FF2B5EF4-FFF2-40B4-BE49-F238E27FC236}">
                <a16:creationId xmlns:a16="http://schemas.microsoft.com/office/drawing/2014/main" id="{297970D6-ABE7-45C2-9CF9-B45C888656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532031-4624-49F1-A939-07CD70BD9257}"/>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416233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9795-B642-4DC2-AA14-3F5F45D4C2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9543E3-2906-4683-8FB4-400203A566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4AF77-5F6D-4F3C-8752-EB2F60CAA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902DB-888F-43C6-9848-E9C32C1202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A25CECEF-7AB2-49C2-9F45-D9C4134F79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311EC9-D6A5-4394-A812-F1F65A10F22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34733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9359-E75A-49C3-ADC0-4D05E228C1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2D78A-6F0E-4F71-9E22-1922D28503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1B937C-102E-4C83-9E21-6A789BAD5C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05CCB0-C587-48EF-BD49-3519A69E4CEB}"/>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7/24/2021</a:t>
            </a:fld>
            <a:endParaRPr lang="en-US"/>
          </a:p>
        </p:txBody>
      </p:sp>
      <p:sp>
        <p:nvSpPr>
          <p:cNvPr id="6" name="Footer Placeholder 5">
            <a:extLst>
              <a:ext uri="{FF2B5EF4-FFF2-40B4-BE49-F238E27FC236}">
                <a16:creationId xmlns:a16="http://schemas.microsoft.com/office/drawing/2014/main" id="{FE670200-9D4F-45BE-B6EE-68389605A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AAFA7A-5223-49B3-AD30-302FB02FDD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24845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989A5F7-C05B-40D7-8CB0-40BB17D3E0F5}"/>
              </a:ext>
            </a:extLst>
          </p:cNvPr>
          <p:cNvSpPr/>
          <p:nvPr userDrawn="1"/>
        </p:nvSpPr>
        <p:spPr>
          <a:xfrm flipV="1">
            <a:off x="0" y="0"/>
            <a:ext cx="6795611" cy="6811230"/>
          </a:xfrm>
          <a:custGeom>
            <a:avLst/>
            <a:gdLst>
              <a:gd name="connsiteX0" fmla="*/ 0 w 4615373"/>
              <a:gd name="connsiteY0" fmla="*/ 0 h 4625981"/>
              <a:gd name="connsiteX1" fmla="*/ 3267310 w 4615373"/>
              <a:gd name="connsiteY1" fmla="*/ 1355564 h 4625981"/>
              <a:gd name="connsiteX2" fmla="*/ 4615361 w 4615373"/>
              <a:gd name="connsiteY2" fmla="*/ 4625981 h 4625981"/>
              <a:gd name="connsiteX3" fmla="*/ 0 w 4615373"/>
              <a:gd name="connsiteY3" fmla="*/ 4615373 h 4625981"/>
              <a:gd name="connsiteX4" fmla="*/ 0 w 4615373"/>
              <a:gd name="connsiteY4" fmla="*/ 0 h 462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373" h="4625981">
                <a:moveTo>
                  <a:pt x="0" y="0"/>
                </a:moveTo>
                <a:cubicBezTo>
                  <a:pt x="1225911" y="0"/>
                  <a:pt x="2401457" y="487718"/>
                  <a:pt x="3267310" y="1355564"/>
                </a:cubicBezTo>
                <a:cubicBezTo>
                  <a:pt x="4133164" y="2223409"/>
                  <a:pt x="4618179" y="3400073"/>
                  <a:pt x="4615361" y="4625981"/>
                </a:cubicBezTo>
                <a:lnTo>
                  <a:pt x="0" y="4615373"/>
                </a:lnTo>
                <a:lnTo>
                  <a:pt x="0" y="0"/>
                </a:lnTo>
                <a:close/>
              </a:path>
            </a:pathLst>
          </a:custGeom>
          <a:gradFill flip="none" rotWithShape="1">
            <a:gsLst>
              <a:gs pos="100000">
                <a:schemeClr val="bg1"/>
              </a:gs>
              <a:gs pos="1000">
                <a:schemeClr val="bg1">
                  <a:lumMod val="95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F1F5CFCB-8B44-41E2-A46E-5546D35EA1BE}"/>
              </a:ext>
            </a:extLst>
          </p:cNvPr>
          <p:cNvGrpSpPr/>
          <p:nvPr userDrawn="1"/>
        </p:nvGrpSpPr>
        <p:grpSpPr>
          <a:xfrm>
            <a:off x="7771386" y="0"/>
            <a:ext cx="4420614" cy="4597671"/>
            <a:chOff x="11447862" y="0"/>
            <a:chExt cx="8029176" cy="8350765"/>
          </a:xfrm>
        </p:grpSpPr>
        <p:sp>
          <p:nvSpPr>
            <p:cNvPr id="9" name="Freeform: Shape 8">
              <a:extLst>
                <a:ext uri="{FF2B5EF4-FFF2-40B4-BE49-F238E27FC236}">
                  <a16:creationId xmlns:a16="http://schemas.microsoft.com/office/drawing/2014/main" id="{CAE0988E-1C5A-4191-92F3-59A82833E108}"/>
                </a:ext>
              </a:extLst>
            </p:cNvPr>
            <p:cNvSpPr/>
            <p:nvPr/>
          </p:nvSpPr>
          <p:spPr>
            <a:xfrm>
              <a:off x="12000681" y="0"/>
              <a:ext cx="7476357" cy="7797089"/>
            </a:xfrm>
            <a:custGeom>
              <a:avLst/>
              <a:gdLst>
                <a:gd name="connsiteX0" fmla="*/ 5650693 w 5734490"/>
                <a:gd name="connsiteY0" fmla="*/ 0 h 5971251"/>
                <a:gd name="connsiteX1" fmla="*/ 5734490 w 5734490"/>
                <a:gd name="connsiteY1" fmla="*/ 0 h 5971251"/>
                <a:gd name="connsiteX2" fmla="*/ 5734490 w 5734490"/>
                <a:gd name="connsiteY2" fmla="*/ 76160 h 5971251"/>
                <a:gd name="connsiteX3" fmla="*/ 639966 w 5734490"/>
                <a:gd name="connsiteY3" fmla="*/ 0 h 5971251"/>
                <a:gd name="connsiteX4" fmla="*/ 2045505 w 5734490"/>
                <a:gd name="connsiteY4" fmla="*/ 0 h 5971251"/>
                <a:gd name="connsiteX5" fmla="*/ 1877574 w 5734490"/>
                <a:gd name="connsiteY5" fmla="*/ 152626 h 5971251"/>
                <a:gd name="connsiteX6" fmla="*/ 1061356 w 5734490"/>
                <a:gd name="connsiteY6" fmla="*/ 2123151 h 5971251"/>
                <a:gd name="connsiteX7" fmla="*/ 3848099 w 5734490"/>
                <a:gd name="connsiteY7" fmla="*/ 4909894 h 5971251"/>
                <a:gd name="connsiteX8" fmla="*/ 5620726 w 5734490"/>
                <a:gd name="connsiteY8" fmla="*/ 4273538 h 5971251"/>
                <a:gd name="connsiteX9" fmla="*/ 5734490 w 5734490"/>
                <a:gd name="connsiteY9" fmla="*/ 4170142 h 5971251"/>
                <a:gd name="connsiteX10" fmla="*/ 5734490 w 5734490"/>
                <a:gd name="connsiteY10" fmla="*/ 5476816 h 5971251"/>
                <a:gd name="connsiteX11" fmla="*/ 5682332 w 5734490"/>
                <a:gd name="connsiteY11" fmla="*/ 5506806 h 5971251"/>
                <a:gd name="connsiteX12" fmla="*/ 3848099 w 5734490"/>
                <a:gd name="connsiteY12" fmla="*/ 5971251 h 5971251"/>
                <a:gd name="connsiteX13" fmla="*/ 0 w 5734490"/>
                <a:gd name="connsiteY13" fmla="*/ 2123151 h 5971251"/>
                <a:gd name="connsiteX14" fmla="*/ 464444 w 5734490"/>
                <a:gd name="connsiteY14" fmla="*/ 288918 h 59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4490" h="5971251">
                  <a:moveTo>
                    <a:pt x="5650693" y="0"/>
                  </a:moveTo>
                  <a:lnTo>
                    <a:pt x="5734490" y="0"/>
                  </a:lnTo>
                  <a:lnTo>
                    <a:pt x="5734490" y="76160"/>
                  </a:lnTo>
                  <a:close/>
                  <a:moveTo>
                    <a:pt x="639966" y="0"/>
                  </a:moveTo>
                  <a:lnTo>
                    <a:pt x="2045505" y="0"/>
                  </a:lnTo>
                  <a:lnTo>
                    <a:pt x="1877574" y="152626"/>
                  </a:lnTo>
                  <a:cubicBezTo>
                    <a:pt x="1373273" y="656927"/>
                    <a:pt x="1061356" y="1353613"/>
                    <a:pt x="1061356" y="2123151"/>
                  </a:cubicBezTo>
                  <a:cubicBezTo>
                    <a:pt x="1061356" y="3662227"/>
                    <a:pt x="2309023" y="4909894"/>
                    <a:pt x="3848099" y="4909894"/>
                  </a:cubicBezTo>
                  <a:cubicBezTo>
                    <a:pt x="4521445" y="4909894"/>
                    <a:pt x="5139013" y="4671083"/>
                    <a:pt x="5620726" y="4273538"/>
                  </a:cubicBezTo>
                  <a:lnTo>
                    <a:pt x="5734490" y="4170142"/>
                  </a:lnTo>
                  <a:lnTo>
                    <a:pt x="5734490" y="5476816"/>
                  </a:lnTo>
                  <a:lnTo>
                    <a:pt x="5682332" y="5506806"/>
                  </a:lnTo>
                  <a:cubicBezTo>
                    <a:pt x="5137082" y="5803004"/>
                    <a:pt x="4512239" y="5971251"/>
                    <a:pt x="3848099" y="5971251"/>
                  </a:cubicBezTo>
                  <a:cubicBezTo>
                    <a:pt x="1722852" y="5971251"/>
                    <a:pt x="0" y="4248398"/>
                    <a:pt x="0" y="2123151"/>
                  </a:cubicBezTo>
                  <a:cubicBezTo>
                    <a:pt x="0" y="1459012"/>
                    <a:pt x="168247" y="834168"/>
                    <a:pt x="464444" y="288918"/>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dirty="0"/>
            </a:p>
          </p:txBody>
        </p:sp>
        <p:sp>
          <p:nvSpPr>
            <p:cNvPr id="10" name="Freeform: Shape 9">
              <a:extLst>
                <a:ext uri="{FF2B5EF4-FFF2-40B4-BE49-F238E27FC236}">
                  <a16:creationId xmlns:a16="http://schemas.microsoft.com/office/drawing/2014/main" id="{36798AE2-0680-4966-854A-CCF5550CE9C8}"/>
                </a:ext>
              </a:extLst>
            </p:cNvPr>
            <p:cNvSpPr/>
            <p:nvPr/>
          </p:nvSpPr>
          <p:spPr>
            <a:xfrm>
              <a:off x="11447862" y="0"/>
              <a:ext cx="8029176" cy="8350765"/>
            </a:xfrm>
            <a:custGeom>
              <a:avLst/>
              <a:gdLst>
                <a:gd name="connsiteX0" fmla="*/ 568356 w 6158512"/>
                <a:gd name="connsiteY0" fmla="*/ 0 h 6395273"/>
                <a:gd name="connsiteX1" fmla="*/ 815476 w 6158512"/>
                <a:gd name="connsiteY1" fmla="*/ 0 h 6395273"/>
                <a:gd name="connsiteX2" fmla="*/ 701520 w 6158512"/>
                <a:gd name="connsiteY2" fmla="*/ 187577 h 6395273"/>
                <a:gd name="connsiteX3" fmla="*/ 211415 w 6158512"/>
                <a:gd name="connsiteY3" fmla="*/ 2123150 h 6395273"/>
                <a:gd name="connsiteX4" fmla="*/ 4272120 w 6158512"/>
                <a:gd name="connsiteY4" fmla="*/ 6183856 h 6395273"/>
                <a:gd name="connsiteX5" fmla="*/ 6032604 w 6158512"/>
                <a:gd name="connsiteY5" fmla="*/ 5783427 h 6395273"/>
                <a:gd name="connsiteX6" fmla="*/ 6158512 w 6158512"/>
                <a:gd name="connsiteY6" fmla="*/ 5718940 h 6395273"/>
                <a:gd name="connsiteX7" fmla="*/ 6158512 w 6158512"/>
                <a:gd name="connsiteY7" fmla="*/ 5956454 h 6395273"/>
                <a:gd name="connsiteX8" fmla="*/ 6124262 w 6158512"/>
                <a:gd name="connsiteY8" fmla="*/ 5973996 h 6395273"/>
                <a:gd name="connsiteX9" fmla="*/ 4272121 w 6158512"/>
                <a:gd name="connsiteY9" fmla="*/ 6395273 h 6395273"/>
                <a:gd name="connsiteX10" fmla="*/ 0 w 6158512"/>
                <a:gd name="connsiteY10" fmla="*/ 2123151 h 6395273"/>
                <a:gd name="connsiteX11" fmla="*/ 515622 w 6158512"/>
                <a:gd name="connsiteY11" fmla="*/ 86804 h 63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512" h="6395273">
                  <a:moveTo>
                    <a:pt x="568356" y="0"/>
                  </a:moveTo>
                  <a:lnTo>
                    <a:pt x="815476" y="0"/>
                  </a:lnTo>
                  <a:lnTo>
                    <a:pt x="701520" y="187577"/>
                  </a:lnTo>
                  <a:cubicBezTo>
                    <a:pt x="388958" y="762952"/>
                    <a:pt x="211415" y="1422317"/>
                    <a:pt x="211415" y="2123150"/>
                  </a:cubicBezTo>
                  <a:cubicBezTo>
                    <a:pt x="211415" y="4365816"/>
                    <a:pt x="2029455" y="6183856"/>
                    <a:pt x="4272120" y="6183856"/>
                  </a:cubicBezTo>
                  <a:cubicBezTo>
                    <a:pt x="4902870" y="6183856"/>
                    <a:pt x="5500031" y="6040047"/>
                    <a:pt x="6032604" y="5783427"/>
                  </a:cubicBezTo>
                  <a:lnTo>
                    <a:pt x="6158512" y="5718940"/>
                  </a:lnTo>
                  <a:lnTo>
                    <a:pt x="6158512" y="5956454"/>
                  </a:lnTo>
                  <a:lnTo>
                    <a:pt x="6124262" y="5973996"/>
                  </a:lnTo>
                  <a:cubicBezTo>
                    <a:pt x="5563962" y="6243976"/>
                    <a:pt x="4935710" y="6395273"/>
                    <a:pt x="4272121" y="6395273"/>
                  </a:cubicBezTo>
                  <a:cubicBezTo>
                    <a:pt x="1912694" y="6395273"/>
                    <a:pt x="0" y="4482579"/>
                    <a:pt x="0" y="2123151"/>
                  </a:cubicBezTo>
                  <a:cubicBezTo>
                    <a:pt x="0" y="1385830"/>
                    <a:pt x="186786" y="692135"/>
                    <a:pt x="515622" y="86804"/>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grpSp>
      <p:sp>
        <p:nvSpPr>
          <p:cNvPr id="11" name="Rectangle 10">
            <a:extLst>
              <a:ext uri="{FF2B5EF4-FFF2-40B4-BE49-F238E27FC236}">
                <a16:creationId xmlns:a16="http://schemas.microsoft.com/office/drawing/2014/main" id="{6A31AD7A-00D3-4508-8B95-82927A9A853D}"/>
              </a:ext>
            </a:extLst>
          </p:cNvPr>
          <p:cNvSpPr/>
          <p:nvPr userDrawn="1"/>
        </p:nvSpPr>
        <p:spPr>
          <a:xfrm>
            <a:off x="7879123" y="6394387"/>
            <a:ext cx="3522534" cy="293350"/>
          </a:xfrm>
          <a:prstGeom prst="rect">
            <a:avLst/>
          </a:prstGeom>
        </p:spPr>
        <p:txBody>
          <a:bodyPr wrap="square">
            <a:spAutoFit/>
          </a:bodyPr>
          <a:lstStyle/>
          <a:p>
            <a:pPr algn="r">
              <a:lnSpc>
                <a:spcPct val="120000"/>
              </a:lnSpc>
            </a:pPr>
            <a:r>
              <a:rPr lang="en-US" sz="1200" dirty="0">
                <a:solidFill>
                  <a:srgbClr val="3A95F4"/>
                </a:solidFill>
                <a:latin typeface="Segoe UI Light" panose="020B0502040204020203" pitchFamily="34" charset="0"/>
                <a:cs typeface="Segoe UI Light" panose="020B0502040204020203" pitchFamily="34" charset="0"/>
              </a:rPr>
              <a:t>www.</a:t>
            </a:r>
            <a:r>
              <a:rPr lang="en-US" sz="1200" b="1" dirty="0">
                <a:solidFill>
                  <a:srgbClr val="3A95F4"/>
                </a:solidFill>
                <a:latin typeface="Segoe UI" panose="020B0502040204020203" pitchFamily="34" charset="0"/>
                <a:cs typeface="Segoe UI" panose="020B0502040204020203" pitchFamily="34" charset="0"/>
              </a:rPr>
              <a:t>socialhealthgrowth</a:t>
            </a:r>
            <a:r>
              <a:rPr lang="en-US" sz="1200" dirty="0">
                <a:solidFill>
                  <a:srgbClr val="3A95F4"/>
                </a:solidFill>
                <a:latin typeface="Segoe UI Light" panose="020B0502040204020203" pitchFamily="34" charset="0"/>
                <a:cs typeface="Segoe UI Light" panose="020B0502040204020203" pitchFamily="34" charset="0"/>
              </a:rPr>
              <a:t>.org</a:t>
            </a:r>
          </a:p>
        </p:txBody>
      </p:sp>
      <p:sp>
        <p:nvSpPr>
          <p:cNvPr id="12" name="TextBox 11">
            <a:extLst>
              <a:ext uri="{FF2B5EF4-FFF2-40B4-BE49-F238E27FC236}">
                <a16:creationId xmlns:a16="http://schemas.microsoft.com/office/drawing/2014/main" id="{29445A9D-1DCD-48EB-BB4D-B7B043CE1720}"/>
              </a:ext>
            </a:extLst>
          </p:cNvPr>
          <p:cNvSpPr txBox="1"/>
          <p:nvPr userDrawn="1"/>
        </p:nvSpPr>
        <p:spPr>
          <a:xfrm>
            <a:off x="0" y="6394387"/>
            <a:ext cx="8969829" cy="769441"/>
          </a:xfrm>
          <a:prstGeom prst="rect">
            <a:avLst/>
          </a:prstGeom>
          <a:noFill/>
        </p:spPr>
        <p:txBody>
          <a:bodyPr wrap="square" rtlCol="0">
            <a:spAutoFit/>
          </a:bodyPr>
          <a:lstStyle/>
          <a:p>
            <a:pPr algn="l">
              <a:defRPr/>
            </a:pPr>
            <a:r>
              <a:rPr lang="en-GB" sz="1100" dirty="0">
                <a:solidFill>
                  <a:schemeClr val="bg1">
                    <a:lumMod val="65000"/>
                  </a:schemeClr>
                </a:solidFill>
              </a:rPr>
              <a:t>This document contains information proprietary to Social Health Growth. This information may not be reproduced, disclosed, or used in whole or in part without the express written permission of Social Health Growth. Computer/Mobile Literacy Program, Social Health Growth</a:t>
            </a:r>
            <a:endParaRPr lang="en-US" sz="1100" dirty="0">
              <a:solidFill>
                <a:schemeClr val="bg1">
                  <a:lumMod val="65000"/>
                </a:schemeClr>
              </a:solidFill>
              <a:latin typeface="Helvetica"/>
              <a:cs typeface="Helvetica"/>
            </a:endParaRPr>
          </a:p>
          <a:p>
            <a:pPr algn="l">
              <a:defRPr/>
            </a:pPr>
            <a:endParaRPr lang="en-US" sz="1100" dirty="0">
              <a:solidFill>
                <a:srgbClr val="898989"/>
              </a:solidFill>
              <a:latin typeface="Helvetica"/>
              <a:cs typeface="Helvetica"/>
            </a:endParaRPr>
          </a:p>
          <a:p>
            <a:pPr algn="l"/>
            <a:endParaRPr lang="en-SG" sz="1100" dirty="0"/>
          </a:p>
        </p:txBody>
      </p:sp>
      <p:sp>
        <p:nvSpPr>
          <p:cNvPr id="13" name="TextBox 12">
            <a:extLst>
              <a:ext uri="{FF2B5EF4-FFF2-40B4-BE49-F238E27FC236}">
                <a16:creationId xmlns:a16="http://schemas.microsoft.com/office/drawing/2014/main" id="{ADAB8040-EC8E-4AB3-A0C5-29C342CA44EA}"/>
              </a:ext>
            </a:extLst>
          </p:cNvPr>
          <p:cNvSpPr txBox="1"/>
          <p:nvPr userDrawn="1"/>
        </p:nvSpPr>
        <p:spPr>
          <a:xfrm>
            <a:off x="11523405" y="6394387"/>
            <a:ext cx="798368" cy="461665"/>
          </a:xfrm>
          <a:prstGeom prst="rect">
            <a:avLst/>
          </a:prstGeom>
          <a:noFill/>
        </p:spPr>
        <p:txBody>
          <a:bodyPr wrap="square" rtlCol="0">
            <a:spAutoFit/>
          </a:bodyPr>
          <a:lstStyle/>
          <a:p>
            <a:pPr algn="ctr"/>
            <a:fld id="{691AF18D-0852-4468-85C6-A271F63CD70E}" type="slidenum">
              <a:rPr lang="en-US" sz="2400" b="1">
                <a:solidFill>
                  <a:schemeClr val="bg2"/>
                </a:solidFill>
                <a:latin typeface="+mj-lt"/>
              </a:rPr>
              <a:pPr algn="ctr"/>
              <a:t>‹#›</a:t>
            </a:fld>
            <a:endParaRPr lang="en-US" sz="2400" b="1" dirty="0">
              <a:solidFill>
                <a:schemeClr val="bg2"/>
              </a:solidFill>
              <a:latin typeface="+mj-lt"/>
              <a:ea typeface="Open Sans Light" panose="020B0306030504020204" pitchFamily="34" charset="0"/>
              <a:cs typeface="Open Sans Light" panose="020B0306030504020204" pitchFamily="34" charset="0"/>
            </a:endParaRPr>
          </a:p>
        </p:txBody>
      </p:sp>
      <p:pic>
        <p:nvPicPr>
          <p:cNvPr id="14" name="Picture 2" descr="Social Health Growth">
            <a:extLst>
              <a:ext uri="{FF2B5EF4-FFF2-40B4-BE49-F238E27FC236}">
                <a16:creationId xmlns:a16="http://schemas.microsoft.com/office/drawing/2014/main" id="{7B71F3BD-9D6F-4233-B200-64078C1A64F7}"/>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282400" y="90129"/>
            <a:ext cx="1696435" cy="5497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AE5804C-33B8-45F2-9EF5-26261207364A}"/>
              </a:ext>
            </a:extLst>
          </p:cNvPr>
          <p:cNvSpPr txBox="1"/>
          <p:nvPr userDrawn="1"/>
        </p:nvSpPr>
        <p:spPr>
          <a:xfrm>
            <a:off x="-115252" y="555043"/>
            <a:ext cx="2491740" cy="215444"/>
          </a:xfrm>
          <a:prstGeom prst="rect">
            <a:avLst/>
          </a:prstGeom>
          <a:noFill/>
        </p:spPr>
        <p:txBody>
          <a:bodyPr wrap="square" rtlCol="0">
            <a:spAutoFit/>
          </a:bodyPr>
          <a:lstStyle/>
          <a:p>
            <a:pPr algn="ctr"/>
            <a:r>
              <a:rPr lang="en-SG" sz="800" b="1" dirty="0"/>
              <a:t>Computer / Mobile Literacy, Social Health Growth</a:t>
            </a:r>
          </a:p>
        </p:txBody>
      </p:sp>
      <p:sp>
        <p:nvSpPr>
          <p:cNvPr id="17" name="Oval 16">
            <a:extLst>
              <a:ext uri="{FF2B5EF4-FFF2-40B4-BE49-F238E27FC236}">
                <a16:creationId xmlns:a16="http://schemas.microsoft.com/office/drawing/2014/main" id="{A89555E5-F915-4611-B714-ADF9ED3FF153}"/>
              </a:ext>
            </a:extLst>
          </p:cNvPr>
          <p:cNvSpPr/>
          <p:nvPr userDrawn="1"/>
        </p:nvSpPr>
        <p:spPr>
          <a:xfrm>
            <a:off x="-499962" y="5489363"/>
            <a:ext cx="999924" cy="999924"/>
          </a:xfrm>
          <a:prstGeom prst="ellipse">
            <a:avLst/>
          </a:prstGeom>
          <a:gradFill flip="none" rotWithShape="1">
            <a:gsLst>
              <a:gs pos="0">
                <a:srgbClr val="439BF7"/>
              </a:gs>
              <a:gs pos="100000">
                <a:srgbClr val="439BF7">
                  <a:lumMod val="75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753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911FFAD-0442-4561-AA74-9CFF0649B419}"/>
              </a:ext>
            </a:extLst>
          </p:cNvPr>
          <p:cNvSpPr/>
          <p:nvPr userDrawn="1"/>
        </p:nvSpPr>
        <p:spPr>
          <a:xfrm flipV="1">
            <a:off x="0" y="0"/>
            <a:ext cx="6795611" cy="6811230"/>
          </a:xfrm>
          <a:custGeom>
            <a:avLst/>
            <a:gdLst>
              <a:gd name="connsiteX0" fmla="*/ 0 w 4615373"/>
              <a:gd name="connsiteY0" fmla="*/ 0 h 4625981"/>
              <a:gd name="connsiteX1" fmla="*/ 3267310 w 4615373"/>
              <a:gd name="connsiteY1" fmla="*/ 1355564 h 4625981"/>
              <a:gd name="connsiteX2" fmla="*/ 4615361 w 4615373"/>
              <a:gd name="connsiteY2" fmla="*/ 4625981 h 4625981"/>
              <a:gd name="connsiteX3" fmla="*/ 0 w 4615373"/>
              <a:gd name="connsiteY3" fmla="*/ 4615373 h 4625981"/>
              <a:gd name="connsiteX4" fmla="*/ 0 w 4615373"/>
              <a:gd name="connsiteY4" fmla="*/ 0 h 462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373" h="4625981">
                <a:moveTo>
                  <a:pt x="0" y="0"/>
                </a:moveTo>
                <a:cubicBezTo>
                  <a:pt x="1225911" y="0"/>
                  <a:pt x="2401457" y="487718"/>
                  <a:pt x="3267310" y="1355564"/>
                </a:cubicBezTo>
                <a:cubicBezTo>
                  <a:pt x="4133164" y="2223409"/>
                  <a:pt x="4618179" y="3400073"/>
                  <a:pt x="4615361" y="4625981"/>
                </a:cubicBezTo>
                <a:lnTo>
                  <a:pt x="0" y="4615373"/>
                </a:lnTo>
                <a:lnTo>
                  <a:pt x="0" y="0"/>
                </a:lnTo>
                <a:close/>
              </a:path>
            </a:pathLst>
          </a:custGeom>
          <a:gradFill flip="none" rotWithShape="1">
            <a:gsLst>
              <a:gs pos="100000">
                <a:schemeClr val="bg1"/>
              </a:gs>
              <a:gs pos="1000">
                <a:schemeClr val="bg1">
                  <a:lumMod val="95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19B5CC15-9FB5-4098-BCFF-5D7B9B0550B7}"/>
              </a:ext>
            </a:extLst>
          </p:cNvPr>
          <p:cNvGrpSpPr/>
          <p:nvPr userDrawn="1"/>
        </p:nvGrpSpPr>
        <p:grpSpPr>
          <a:xfrm>
            <a:off x="7771386" y="0"/>
            <a:ext cx="4420614" cy="4597671"/>
            <a:chOff x="11447862" y="0"/>
            <a:chExt cx="8029176" cy="8350765"/>
          </a:xfrm>
        </p:grpSpPr>
        <p:sp>
          <p:nvSpPr>
            <p:cNvPr id="9" name="Freeform: Shape 8">
              <a:extLst>
                <a:ext uri="{FF2B5EF4-FFF2-40B4-BE49-F238E27FC236}">
                  <a16:creationId xmlns:a16="http://schemas.microsoft.com/office/drawing/2014/main" id="{7B320C86-1FF8-4791-A8CE-4FEC20046C22}"/>
                </a:ext>
              </a:extLst>
            </p:cNvPr>
            <p:cNvSpPr/>
            <p:nvPr/>
          </p:nvSpPr>
          <p:spPr>
            <a:xfrm>
              <a:off x="12000681" y="0"/>
              <a:ext cx="7476357" cy="7797089"/>
            </a:xfrm>
            <a:custGeom>
              <a:avLst/>
              <a:gdLst>
                <a:gd name="connsiteX0" fmla="*/ 5650693 w 5734490"/>
                <a:gd name="connsiteY0" fmla="*/ 0 h 5971251"/>
                <a:gd name="connsiteX1" fmla="*/ 5734490 w 5734490"/>
                <a:gd name="connsiteY1" fmla="*/ 0 h 5971251"/>
                <a:gd name="connsiteX2" fmla="*/ 5734490 w 5734490"/>
                <a:gd name="connsiteY2" fmla="*/ 76160 h 5971251"/>
                <a:gd name="connsiteX3" fmla="*/ 639966 w 5734490"/>
                <a:gd name="connsiteY3" fmla="*/ 0 h 5971251"/>
                <a:gd name="connsiteX4" fmla="*/ 2045505 w 5734490"/>
                <a:gd name="connsiteY4" fmla="*/ 0 h 5971251"/>
                <a:gd name="connsiteX5" fmla="*/ 1877574 w 5734490"/>
                <a:gd name="connsiteY5" fmla="*/ 152626 h 5971251"/>
                <a:gd name="connsiteX6" fmla="*/ 1061356 w 5734490"/>
                <a:gd name="connsiteY6" fmla="*/ 2123151 h 5971251"/>
                <a:gd name="connsiteX7" fmla="*/ 3848099 w 5734490"/>
                <a:gd name="connsiteY7" fmla="*/ 4909894 h 5971251"/>
                <a:gd name="connsiteX8" fmla="*/ 5620726 w 5734490"/>
                <a:gd name="connsiteY8" fmla="*/ 4273538 h 5971251"/>
                <a:gd name="connsiteX9" fmla="*/ 5734490 w 5734490"/>
                <a:gd name="connsiteY9" fmla="*/ 4170142 h 5971251"/>
                <a:gd name="connsiteX10" fmla="*/ 5734490 w 5734490"/>
                <a:gd name="connsiteY10" fmla="*/ 5476816 h 5971251"/>
                <a:gd name="connsiteX11" fmla="*/ 5682332 w 5734490"/>
                <a:gd name="connsiteY11" fmla="*/ 5506806 h 5971251"/>
                <a:gd name="connsiteX12" fmla="*/ 3848099 w 5734490"/>
                <a:gd name="connsiteY12" fmla="*/ 5971251 h 5971251"/>
                <a:gd name="connsiteX13" fmla="*/ 0 w 5734490"/>
                <a:gd name="connsiteY13" fmla="*/ 2123151 h 5971251"/>
                <a:gd name="connsiteX14" fmla="*/ 464444 w 5734490"/>
                <a:gd name="connsiteY14" fmla="*/ 288918 h 59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4490" h="5971251">
                  <a:moveTo>
                    <a:pt x="5650693" y="0"/>
                  </a:moveTo>
                  <a:lnTo>
                    <a:pt x="5734490" y="0"/>
                  </a:lnTo>
                  <a:lnTo>
                    <a:pt x="5734490" y="76160"/>
                  </a:lnTo>
                  <a:close/>
                  <a:moveTo>
                    <a:pt x="639966" y="0"/>
                  </a:moveTo>
                  <a:lnTo>
                    <a:pt x="2045505" y="0"/>
                  </a:lnTo>
                  <a:lnTo>
                    <a:pt x="1877574" y="152626"/>
                  </a:lnTo>
                  <a:cubicBezTo>
                    <a:pt x="1373273" y="656927"/>
                    <a:pt x="1061356" y="1353613"/>
                    <a:pt x="1061356" y="2123151"/>
                  </a:cubicBezTo>
                  <a:cubicBezTo>
                    <a:pt x="1061356" y="3662227"/>
                    <a:pt x="2309023" y="4909894"/>
                    <a:pt x="3848099" y="4909894"/>
                  </a:cubicBezTo>
                  <a:cubicBezTo>
                    <a:pt x="4521445" y="4909894"/>
                    <a:pt x="5139013" y="4671083"/>
                    <a:pt x="5620726" y="4273538"/>
                  </a:cubicBezTo>
                  <a:lnTo>
                    <a:pt x="5734490" y="4170142"/>
                  </a:lnTo>
                  <a:lnTo>
                    <a:pt x="5734490" y="5476816"/>
                  </a:lnTo>
                  <a:lnTo>
                    <a:pt x="5682332" y="5506806"/>
                  </a:lnTo>
                  <a:cubicBezTo>
                    <a:pt x="5137082" y="5803004"/>
                    <a:pt x="4512239" y="5971251"/>
                    <a:pt x="3848099" y="5971251"/>
                  </a:cubicBezTo>
                  <a:cubicBezTo>
                    <a:pt x="1722852" y="5971251"/>
                    <a:pt x="0" y="4248398"/>
                    <a:pt x="0" y="2123151"/>
                  </a:cubicBezTo>
                  <a:cubicBezTo>
                    <a:pt x="0" y="1459012"/>
                    <a:pt x="168247" y="834168"/>
                    <a:pt x="464444" y="288918"/>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dirty="0"/>
            </a:p>
          </p:txBody>
        </p:sp>
        <p:sp>
          <p:nvSpPr>
            <p:cNvPr id="10" name="Freeform: Shape 9">
              <a:extLst>
                <a:ext uri="{FF2B5EF4-FFF2-40B4-BE49-F238E27FC236}">
                  <a16:creationId xmlns:a16="http://schemas.microsoft.com/office/drawing/2014/main" id="{D6DA7669-195B-4F32-B0B2-3D46B271EC09}"/>
                </a:ext>
              </a:extLst>
            </p:cNvPr>
            <p:cNvSpPr/>
            <p:nvPr/>
          </p:nvSpPr>
          <p:spPr>
            <a:xfrm>
              <a:off x="11447862" y="0"/>
              <a:ext cx="8029176" cy="8350765"/>
            </a:xfrm>
            <a:custGeom>
              <a:avLst/>
              <a:gdLst>
                <a:gd name="connsiteX0" fmla="*/ 568356 w 6158512"/>
                <a:gd name="connsiteY0" fmla="*/ 0 h 6395273"/>
                <a:gd name="connsiteX1" fmla="*/ 815476 w 6158512"/>
                <a:gd name="connsiteY1" fmla="*/ 0 h 6395273"/>
                <a:gd name="connsiteX2" fmla="*/ 701520 w 6158512"/>
                <a:gd name="connsiteY2" fmla="*/ 187577 h 6395273"/>
                <a:gd name="connsiteX3" fmla="*/ 211415 w 6158512"/>
                <a:gd name="connsiteY3" fmla="*/ 2123150 h 6395273"/>
                <a:gd name="connsiteX4" fmla="*/ 4272120 w 6158512"/>
                <a:gd name="connsiteY4" fmla="*/ 6183856 h 6395273"/>
                <a:gd name="connsiteX5" fmla="*/ 6032604 w 6158512"/>
                <a:gd name="connsiteY5" fmla="*/ 5783427 h 6395273"/>
                <a:gd name="connsiteX6" fmla="*/ 6158512 w 6158512"/>
                <a:gd name="connsiteY6" fmla="*/ 5718940 h 6395273"/>
                <a:gd name="connsiteX7" fmla="*/ 6158512 w 6158512"/>
                <a:gd name="connsiteY7" fmla="*/ 5956454 h 6395273"/>
                <a:gd name="connsiteX8" fmla="*/ 6124262 w 6158512"/>
                <a:gd name="connsiteY8" fmla="*/ 5973996 h 6395273"/>
                <a:gd name="connsiteX9" fmla="*/ 4272121 w 6158512"/>
                <a:gd name="connsiteY9" fmla="*/ 6395273 h 6395273"/>
                <a:gd name="connsiteX10" fmla="*/ 0 w 6158512"/>
                <a:gd name="connsiteY10" fmla="*/ 2123151 h 6395273"/>
                <a:gd name="connsiteX11" fmla="*/ 515622 w 6158512"/>
                <a:gd name="connsiteY11" fmla="*/ 86804 h 63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512" h="6395273">
                  <a:moveTo>
                    <a:pt x="568356" y="0"/>
                  </a:moveTo>
                  <a:lnTo>
                    <a:pt x="815476" y="0"/>
                  </a:lnTo>
                  <a:lnTo>
                    <a:pt x="701520" y="187577"/>
                  </a:lnTo>
                  <a:cubicBezTo>
                    <a:pt x="388958" y="762952"/>
                    <a:pt x="211415" y="1422317"/>
                    <a:pt x="211415" y="2123150"/>
                  </a:cubicBezTo>
                  <a:cubicBezTo>
                    <a:pt x="211415" y="4365816"/>
                    <a:pt x="2029455" y="6183856"/>
                    <a:pt x="4272120" y="6183856"/>
                  </a:cubicBezTo>
                  <a:cubicBezTo>
                    <a:pt x="4902870" y="6183856"/>
                    <a:pt x="5500031" y="6040047"/>
                    <a:pt x="6032604" y="5783427"/>
                  </a:cubicBezTo>
                  <a:lnTo>
                    <a:pt x="6158512" y="5718940"/>
                  </a:lnTo>
                  <a:lnTo>
                    <a:pt x="6158512" y="5956454"/>
                  </a:lnTo>
                  <a:lnTo>
                    <a:pt x="6124262" y="5973996"/>
                  </a:lnTo>
                  <a:cubicBezTo>
                    <a:pt x="5563962" y="6243976"/>
                    <a:pt x="4935710" y="6395273"/>
                    <a:pt x="4272121" y="6395273"/>
                  </a:cubicBezTo>
                  <a:cubicBezTo>
                    <a:pt x="1912694" y="6395273"/>
                    <a:pt x="0" y="4482579"/>
                    <a:pt x="0" y="2123151"/>
                  </a:cubicBezTo>
                  <a:cubicBezTo>
                    <a:pt x="0" y="1385830"/>
                    <a:pt x="186786" y="692135"/>
                    <a:pt x="515622" y="86804"/>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grpSp>
      <p:sp>
        <p:nvSpPr>
          <p:cNvPr id="14" name="Rectangle 13">
            <a:extLst>
              <a:ext uri="{FF2B5EF4-FFF2-40B4-BE49-F238E27FC236}">
                <a16:creationId xmlns:a16="http://schemas.microsoft.com/office/drawing/2014/main" id="{0BB28A02-826D-4D27-9619-3993B3331324}"/>
              </a:ext>
            </a:extLst>
          </p:cNvPr>
          <p:cNvSpPr/>
          <p:nvPr userDrawn="1"/>
        </p:nvSpPr>
        <p:spPr>
          <a:xfrm>
            <a:off x="7879123" y="6394387"/>
            <a:ext cx="3522534" cy="293350"/>
          </a:xfrm>
          <a:prstGeom prst="rect">
            <a:avLst/>
          </a:prstGeom>
        </p:spPr>
        <p:txBody>
          <a:bodyPr wrap="square">
            <a:spAutoFit/>
          </a:bodyPr>
          <a:lstStyle/>
          <a:p>
            <a:pPr algn="r">
              <a:lnSpc>
                <a:spcPct val="120000"/>
              </a:lnSpc>
            </a:pPr>
            <a:r>
              <a:rPr lang="en-US" sz="1200" dirty="0">
                <a:solidFill>
                  <a:schemeClr val="accent1"/>
                </a:solidFill>
                <a:latin typeface="Segoe UI Light" panose="020B0502040204020203" pitchFamily="34" charset="0"/>
                <a:cs typeface="Segoe UI Light" panose="020B0502040204020203" pitchFamily="34" charset="0"/>
              </a:rPr>
              <a:t>www.</a:t>
            </a:r>
            <a:r>
              <a:rPr lang="en-US" sz="1200" b="1" dirty="0">
                <a:solidFill>
                  <a:schemeClr val="accent1"/>
                </a:solidFill>
                <a:latin typeface="Segoe UI" panose="020B0502040204020203" pitchFamily="34" charset="0"/>
                <a:cs typeface="Segoe UI" panose="020B0502040204020203" pitchFamily="34" charset="0"/>
              </a:rPr>
              <a:t>socialhealthgrowth</a:t>
            </a:r>
            <a:r>
              <a:rPr lang="en-US" sz="1200" dirty="0">
                <a:solidFill>
                  <a:schemeClr val="accent1"/>
                </a:solidFill>
                <a:latin typeface="Segoe UI Light" panose="020B0502040204020203" pitchFamily="34" charset="0"/>
                <a:cs typeface="Segoe UI Light" panose="020B0502040204020203" pitchFamily="34" charset="0"/>
              </a:rPr>
              <a:t>.org</a:t>
            </a:r>
          </a:p>
        </p:txBody>
      </p:sp>
      <p:sp>
        <p:nvSpPr>
          <p:cNvPr id="2" name="TextBox 1">
            <a:extLst>
              <a:ext uri="{FF2B5EF4-FFF2-40B4-BE49-F238E27FC236}">
                <a16:creationId xmlns:a16="http://schemas.microsoft.com/office/drawing/2014/main" id="{A06B93AD-644C-4030-A961-573A6720D062}"/>
              </a:ext>
            </a:extLst>
          </p:cNvPr>
          <p:cNvSpPr txBox="1"/>
          <p:nvPr userDrawn="1"/>
        </p:nvSpPr>
        <p:spPr>
          <a:xfrm>
            <a:off x="0" y="6394387"/>
            <a:ext cx="8969829" cy="769441"/>
          </a:xfrm>
          <a:prstGeom prst="rect">
            <a:avLst/>
          </a:prstGeom>
          <a:noFill/>
        </p:spPr>
        <p:txBody>
          <a:bodyPr wrap="square" rtlCol="0">
            <a:spAutoFit/>
          </a:bodyPr>
          <a:lstStyle/>
          <a:p>
            <a:pPr algn="l">
              <a:defRPr/>
            </a:pPr>
            <a:r>
              <a:rPr lang="en-GB" sz="1100" dirty="0">
                <a:solidFill>
                  <a:schemeClr val="bg1">
                    <a:lumMod val="65000"/>
                  </a:schemeClr>
                </a:solidFill>
              </a:rPr>
              <a:t>This document contains information proprietary to Social Health Growth. This information may not be reproduced, disclosed, or used in whole or in part without the express written permission of Social Health Growth. Copyright 2020 Computer/Mobile Literacy Program, Social Health Growth</a:t>
            </a:r>
            <a:endParaRPr lang="en-US" sz="1100" dirty="0">
              <a:solidFill>
                <a:schemeClr val="bg1">
                  <a:lumMod val="65000"/>
                </a:schemeClr>
              </a:solidFill>
              <a:latin typeface="Helvetica"/>
              <a:cs typeface="Helvetica"/>
            </a:endParaRPr>
          </a:p>
          <a:p>
            <a:pPr algn="l">
              <a:defRPr/>
            </a:pPr>
            <a:endParaRPr lang="en-US" sz="1100" dirty="0">
              <a:solidFill>
                <a:srgbClr val="898989"/>
              </a:solidFill>
              <a:latin typeface="Helvetica"/>
              <a:cs typeface="Helvetica"/>
            </a:endParaRPr>
          </a:p>
          <a:p>
            <a:pPr algn="l"/>
            <a:endParaRPr lang="en-SG" sz="1100" dirty="0"/>
          </a:p>
        </p:txBody>
      </p:sp>
      <p:sp>
        <p:nvSpPr>
          <p:cNvPr id="4" name="TextBox 3">
            <a:extLst>
              <a:ext uri="{FF2B5EF4-FFF2-40B4-BE49-F238E27FC236}">
                <a16:creationId xmlns:a16="http://schemas.microsoft.com/office/drawing/2014/main" id="{A308DE0F-9F80-447F-B628-868548058E3D}"/>
              </a:ext>
            </a:extLst>
          </p:cNvPr>
          <p:cNvSpPr txBox="1"/>
          <p:nvPr userDrawn="1"/>
        </p:nvSpPr>
        <p:spPr>
          <a:xfrm>
            <a:off x="11523405" y="6394387"/>
            <a:ext cx="798368" cy="461665"/>
          </a:xfrm>
          <a:prstGeom prst="rect">
            <a:avLst/>
          </a:prstGeom>
          <a:noFill/>
        </p:spPr>
        <p:txBody>
          <a:bodyPr wrap="square" rtlCol="0">
            <a:spAutoFit/>
          </a:bodyPr>
          <a:lstStyle/>
          <a:p>
            <a:pPr algn="ctr"/>
            <a:fld id="{691AF18D-0852-4468-85C6-A271F63CD70E}" type="slidenum">
              <a:rPr lang="en-US" sz="2400" b="1">
                <a:solidFill>
                  <a:schemeClr val="bg2"/>
                </a:solidFill>
                <a:latin typeface="+mj-lt"/>
              </a:rPr>
              <a:pPr algn="ctr"/>
              <a:t>‹#›</a:t>
            </a:fld>
            <a:endParaRPr lang="en-US" sz="2400" b="1" dirty="0">
              <a:solidFill>
                <a:schemeClr val="bg2"/>
              </a:solidFill>
              <a:latin typeface="+mj-lt"/>
              <a:ea typeface="Open Sans Light" panose="020B0306030504020204" pitchFamily="34" charset="0"/>
              <a:cs typeface="Open Sans Light" panose="020B0306030504020204" pitchFamily="34" charset="0"/>
            </a:endParaRPr>
          </a:p>
        </p:txBody>
      </p:sp>
      <p:pic>
        <p:nvPicPr>
          <p:cNvPr id="5" name="Picture 2" descr="Social Health Growth">
            <a:extLst>
              <a:ext uri="{FF2B5EF4-FFF2-40B4-BE49-F238E27FC236}">
                <a16:creationId xmlns:a16="http://schemas.microsoft.com/office/drawing/2014/main" id="{AFB69C83-8B79-4A6C-8757-FDA5989254F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2400" y="90129"/>
            <a:ext cx="1696435" cy="5497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E1393DE-5252-470D-9309-B5C8FB8D598A}"/>
              </a:ext>
            </a:extLst>
          </p:cNvPr>
          <p:cNvSpPr txBox="1"/>
          <p:nvPr userDrawn="1"/>
        </p:nvSpPr>
        <p:spPr>
          <a:xfrm>
            <a:off x="-115252" y="555043"/>
            <a:ext cx="2491740" cy="215444"/>
          </a:xfrm>
          <a:prstGeom prst="rect">
            <a:avLst/>
          </a:prstGeom>
          <a:noFill/>
        </p:spPr>
        <p:txBody>
          <a:bodyPr wrap="square" rtlCol="0">
            <a:spAutoFit/>
          </a:bodyPr>
          <a:lstStyle/>
          <a:p>
            <a:pPr algn="ctr"/>
            <a:r>
              <a:rPr lang="en-SG" sz="800" b="1" dirty="0"/>
              <a:t>Computer / Mobile Literacy, Social Health Growth</a:t>
            </a:r>
          </a:p>
        </p:txBody>
      </p:sp>
    </p:spTree>
    <p:extLst>
      <p:ext uri="{BB962C8B-B14F-4D97-AF65-F5344CB8AC3E}">
        <p14:creationId xmlns:p14="http://schemas.microsoft.com/office/powerpoint/2010/main" val="28045344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3" Type="http://schemas.openxmlformats.org/officeDocument/2006/relationships/hyperlink" Target="http://www.socialhealthgrowth.org/" TargetMode="External"/><Relationship Id="rId2" Type="http://schemas.openxmlformats.org/officeDocument/2006/relationships/image" Target="../media/image48.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E16DB-FD2A-4795-9DCA-A5170717063C}"/>
              </a:ext>
            </a:extLst>
          </p:cNvPr>
          <p:cNvSpPr txBox="1"/>
          <p:nvPr/>
        </p:nvSpPr>
        <p:spPr>
          <a:xfrm>
            <a:off x="0" y="1704975"/>
            <a:ext cx="12192000" cy="2097585"/>
          </a:xfrm>
          <a:prstGeom prst="rect">
            <a:avLst/>
          </a:prstGeom>
          <a:solidFill>
            <a:srgbClr val="439BF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srgbClr val="000000"/>
              </a:solidFill>
              <a:effectLst/>
              <a:uLnTx/>
              <a:uFillTx/>
            </a:endParaRPr>
          </a:p>
        </p:txBody>
      </p:sp>
      <p:sp>
        <p:nvSpPr>
          <p:cNvPr id="6" name="TextBox 5">
            <a:extLst>
              <a:ext uri="{FF2B5EF4-FFF2-40B4-BE49-F238E27FC236}">
                <a16:creationId xmlns:a16="http://schemas.microsoft.com/office/drawing/2014/main" id="{DE2BF46C-E3FA-443F-BA1C-8DF2DB4E3269}"/>
              </a:ext>
            </a:extLst>
          </p:cNvPr>
          <p:cNvSpPr txBox="1"/>
          <p:nvPr/>
        </p:nvSpPr>
        <p:spPr>
          <a:xfrm>
            <a:off x="-209550" y="1944823"/>
            <a:ext cx="12401551" cy="2062103"/>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SG" sz="6000" b="0" i="0" u="none" strike="noStrike" kern="0" cap="none" spc="0" normalizeH="0" baseline="0" noProof="0" dirty="0">
                <a:ln>
                  <a:noFill/>
                </a:ln>
                <a:solidFill>
                  <a:srgbClr val="000000"/>
                </a:solidFill>
                <a:effectLst/>
                <a:uLnTx/>
                <a:uFillTx/>
              </a:rPr>
              <a:t>Computer &amp; Mobile Literacy Program</a:t>
            </a:r>
          </a:p>
          <a:p>
            <a:pPr marL="0" marR="0" lvl="0" indent="0" algn="r" defTabSz="914400" eaLnBrk="1" fontAlgn="auto" latinLnBrk="0" hangingPunct="1">
              <a:lnSpc>
                <a:spcPct val="100000"/>
              </a:lnSpc>
              <a:spcBef>
                <a:spcPts val="0"/>
              </a:spcBef>
              <a:spcAft>
                <a:spcPts val="0"/>
              </a:spcAft>
              <a:buClrTx/>
              <a:buSzTx/>
              <a:buFontTx/>
              <a:buNone/>
              <a:tabLst/>
              <a:defRPr/>
            </a:pPr>
            <a:r>
              <a:rPr lang="en-SG" sz="3600" kern="0" dirty="0">
                <a:solidFill>
                  <a:srgbClr val="000000"/>
                </a:solidFill>
              </a:rPr>
              <a:t>Microsoft Word Basic – Part 3: Text &amp; Paragraph Formatting</a:t>
            </a:r>
            <a:endParaRPr kumimoji="0" lang="en-SG" sz="3600" b="0" i="0" u="none" strike="noStrike" kern="0" cap="none" spc="0" normalizeH="0" baseline="0" noProof="0" dirty="0">
              <a:ln>
                <a:noFill/>
              </a:ln>
              <a:solidFill>
                <a:srgbClr val="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SG" sz="32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18129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algn="just" fontAlgn="base"/>
            <a:r>
              <a:rPr lang="en-GB" sz="2400" dirty="0"/>
              <a:t>When changing fonts, be sure to choose the right font for the tone of your document. </a:t>
            </a:r>
          </a:p>
          <a:p>
            <a:pPr algn="just" fontAlgn="base"/>
            <a:r>
              <a:rPr lang="zh-CN" altLang="en-US" sz="2400" dirty="0">
                <a:solidFill>
                  <a:srgbClr val="0070C0"/>
                </a:solidFill>
              </a:rPr>
              <a:t>更改字体时，请确保为文档的色调选择正确的字体。</a:t>
            </a:r>
          </a:p>
          <a:p>
            <a:pPr algn="just" fontAlgn="base"/>
            <a:endParaRPr lang="en-GB" sz="2400" dirty="0"/>
          </a:p>
          <a:p>
            <a:pPr algn="just" fontAlgn="base"/>
            <a:r>
              <a:rPr lang="en-GB" sz="2400" dirty="0"/>
              <a:t>Don’t use casual script fonts in a professional document, and also avoid using too many fonts at once.</a:t>
            </a:r>
          </a:p>
          <a:p>
            <a:pPr algn="just" fontAlgn="base"/>
            <a:r>
              <a:rPr lang="zh-CN" altLang="en-US" sz="2400" dirty="0">
                <a:solidFill>
                  <a:srgbClr val="0070C0"/>
                </a:solidFill>
              </a:rPr>
              <a:t>不要在专业文档中使用随意的脚本字体，也避免一次使用太多字体。</a:t>
            </a:r>
            <a:endParaRPr lang="en-GB" sz="2400" dirty="0">
              <a:solidFill>
                <a:srgbClr val="0070C0"/>
              </a:solidFill>
            </a:endParaRPr>
          </a:p>
        </p:txBody>
      </p:sp>
      <p:pic>
        <p:nvPicPr>
          <p:cNvPr id="6" name="Picture 5">
            <a:extLst>
              <a:ext uri="{FF2B5EF4-FFF2-40B4-BE49-F238E27FC236}">
                <a16:creationId xmlns:a16="http://schemas.microsoft.com/office/drawing/2014/main" id="{E840356B-50C6-4552-BE1A-52159441FA54}"/>
              </a:ext>
            </a:extLst>
          </p:cNvPr>
          <p:cNvPicPr>
            <a:picLocks noChangeAspect="1"/>
          </p:cNvPicPr>
          <p:nvPr/>
        </p:nvPicPr>
        <p:blipFill>
          <a:blip r:embed="rId2"/>
          <a:stretch>
            <a:fillRect/>
          </a:stretch>
        </p:blipFill>
        <p:spPr>
          <a:xfrm>
            <a:off x="565721" y="902280"/>
            <a:ext cx="7536744" cy="5205434"/>
          </a:xfrm>
          <a:prstGeom prst="rect">
            <a:avLst/>
          </a:prstGeom>
        </p:spPr>
      </p:pic>
    </p:spTree>
    <p:extLst>
      <p:ext uri="{BB962C8B-B14F-4D97-AF65-F5344CB8AC3E}">
        <p14:creationId xmlns:p14="http://schemas.microsoft.com/office/powerpoint/2010/main" val="17200906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First Line &amp; Hanging Indents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algn="just" fontAlgn="base"/>
            <a:r>
              <a:rPr lang="en-GB" sz="2400" dirty="0"/>
              <a:t>Hanging indentations are often used in bibliographies or lists</a:t>
            </a:r>
          </a:p>
          <a:p>
            <a:pPr algn="just" fontAlgn="base"/>
            <a:r>
              <a:rPr lang="zh-CN" altLang="en-US" sz="2400" dirty="0">
                <a:solidFill>
                  <a:srgbClr val="0070C0"/>
                </a:solidFill>
              </a:rPr>
              <a:t>悬挂缩进常用于参考书目或列表</a:t>
            </a:r>
            <a:endParaRPr lang="en-GB" sz="2400" dirty="0">
              <a:solidFill>
                <a:srgbClr val="0070C0"/>
              </a:solidFill>
            </a:endParaRPr>
          </a:p>
        </p:txBody>
      </p:sp>
      <p:pic>
        <p:nvPicPr>
          <p:cNvPr id="5" name="Picture 4">
            <a:extLst>
              <a:ext uri="{FF2B5EF4-FFF2-40B4-BE49-F238E27FC236}">
                <a16:creationId xmlns:a16="http://schemas.microsoft.com/office/drawing/2014/main" id="{6C8A6158-5482-423B-B182-EDB9F9E46AB1}"/>
              </a:ext>
            </a:extLst>
          </p:cNvPr>
          <p:cNvPicPr>
            <a:picLocks noChangeAspect="1"/>
          </p:cNvPicPr>
          <p:nvPr/>
        </p:nvPicPr>
        <p:blipFill>
          <a:blip r:embed="rId2"/>
          <a:stretch>
            <a:fillRect/>
          </a:stretch>
        </p:blipFill>
        <p:spPr>
          <a:xfrm>
            <a:off x="565744" y="980315"/>
            <a:ext cx="7536744" cy="5205434"/>
          </a:xfrm>
          <a:prstGeom prst="rect">
            <a:avLst/>
          </a:prstGeom>
        </p:spPr>
      </p:pic>
    </p:spTree>
    <p:extLst>
      <p:ext uri="{BB962C8B-B14F-4D97-AF65-F5344CB8AC3E}">
        <p14:creationId xmlns:p14="http://schemas.microsoft.com/office/powerpoint/2010/main" val="34407978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First Line &amp; Hanging Indents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200329"/>
          </a:xfrm>
          <a:prstGeom prst="rect">
            <a:avLst/>
          </a:prstGeom>
          <a:noFill/>
        </p:spPr>
        <p:txBody>
          <a:bodyPr wrap="square" rtlCol="0">
            <a:spAutoFit/>
          </a:bodyPr>
          <a:lstStyle/>
          <a:p>
            <a:pPr marL="457200" indent="-457200" algn="just" fontAlgn="base">
              <a:buFont typeface="+mj-lt"/>
              <a:buAutoNum type="arabicPeriod"/>
            </a:pPr>
            <a:r>
              <a:rPr lang="en-GB" sz="2400" dirty="0"/>
              <a:t>Click the Paragraph dialog box launcher. | </a:t>
            </a:r>
            <a:r>
              <a:rPr lang="zh-CN" altLang="en-US" sz="2400" dirty="0">
                <a:solidFill>
                  <a:srgbClr val="0070C0"/>
                </a:solidFill>
              </a:rPr>
              <a:t>单击段落对话框启动器。</a:t>
            </a:r>
            <a:endParaRPr lang="en-GB" sz="2400" dirty="0">
              <a:solidFill>
                <a:srgbClr val="0070C0"/>
              </a:solidFill>
            </a:endParaRPr>
          </a:p>
        </p:txBody>
      </p:sp>
      <p:pic>
        <p:nvPicPr>
          <p:cNvPr id="7" name="Picture 6">
            <a:extLst>
              <a:ext uri="{FF2B5EF4-FFF2-40B4-BE49-F238E27FC236}">
                <a16:creationId xmlns:a16="http://schemas.microsoft.com/office/drawing/2014/main" id="{C0757FB9-5C40-42BD-A1AF-DFBA9140F8CC}"/>
              </a:ext>
            </a:extLst>
          </p:cNvPr>
          <p:cNvPicPr>
            <a:picLocks noChangeAspect="1"/>
          </p:cNvPicPr>
          <p:nvPr/>
        </p:nvPicPr>
        <p:blipFill>
          <a:blip r:embed="rId2"/>
          <a:stretch>
            <a:fillRect/>
          </a:stretch>
        </p:blipFill>
        <p:spPr>
          <a:xfrm>
            <a:off x="565744" y="980315"/>
            <a:ext cx="7536744" cy="5205434"/>
          </a:xfrm>
          <a:prstGeom prst="rect">
            <a:avLst/>
          </a:prstGeom>
        </p:spPr>
      </p:pic>
    </p:spTree>
    <p:extLst>
      <p:ext uri="{BB962C8B-B14F-4D97-AF65-F5344CB8AC3E}">
        <p14:creationId xmlns:p14="http://schemas.microsoft.com/office/powerpoint/2010/main" val="23410343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84103B-651B-4378-9A91-2EFD6F2E7D79}"/>
              </a:ext>
            </a:extLst>
          </p:cNvPr>
          <p:cNvPicPr>
            <a:picLocks noChangeAspect="1"/>
          </p:cNvPicPr>
          <p:nvPr/>
        </p:nvPicPr>
        <p:blipFill>
          <a:blip r:embed="rId2"/>
          <a:stretch>
            <a:fillRect/>
          </a:stretch>
        </p:blipFill>
        <p:spPr>
          <a:xfrm>
            <a:off x="565746"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First Line &amp; Hanging Indents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Special list arrow. |</a:t>
            </a:r>
            <a:r>
              <a:rPr lang="zh-CN" altLang="en-US" sz="2400" dirty="0">
                <a:solidFill>
                  <a:srgbClr val="0070C0"/>
                </a:solidFill>
              </a:rPr>
              <a:t>单击特殊列表箭头。</a:t>
            </a:r>
          </a:p>
          <a:p>
            <a:pPr marL="457200" indent="-457200" algn="just" fontAlgn="base">
              <a:buFont typeface="+mj-lt"/>
              <a:buAutoNum type="arabicPeriod" startAt="2"/>
            </a:pPr>
            <a:endParaRPr lang="en-GB" sz="2400" dirty="0"/>
          </a:p>
          <a:p>
            <a:pPr marL="457200" indent="-457200" algn="just" fontAlgn="base">
              <a:buFont typeface="+mj-lt"/>
              <a:buAutoNum type="arabicPeriod" startAt="2"/>
            </a:pPr>
            <a:r>
              <a:rPr lang="en-GB" sz="2400" dirty="0"/>
              <a:t>Select an option: | </a:t>
            </a:r>
            <a:r>
              <a:rPr lang="zh-CN" altLang="en-US" sz="2400" dirty="0">
                <a:solidFill>
                  <a:srgbClr val="0070C0"/>
                </a:solidFill>
              </a:rPr>
              <a:t>选择一个选项：</a:t>
            </a:r>
            <a:endParaRPr lang="en-GB" sz="2400" dirty="0"/>
          </a:p>
          <a:p>
            <a:pPr algn="just" fontAlgn="base"/>
            <a:endParaRPr lang="en-GB" sz="2400" dirty="0"/>
          </a:p>
          <a:p>
            <a:pPr algn="just" fontAlgn="base"/>
            <a:r>
              <a:rPr lang="en-GB" sz="2400" dirty="0"/>
              <a:t>First line: Indents the first line of a paragraph independently of the other lines. </a:t>
            </a:r>
            <a:endParaRPr lang="zh-CN" altLang="en-US" sz="2400" dirty="0">
              <a:solidFill>
                <a:srgbClr val="0070C0"/>
              </a:solidFill>
            </a:endParaRPr>
          </a:p>
          <a:p>
            <a:pPr algn="just" fontAlgn="base"/>
            <a:r>
              <a:rPr lang="zh-CN" altLang="en-US" sz="2400" dirty="0">
                <a:solidFill>
                  <a:srgbClr val="0070C0"/>
                </a:solidFill>
              </a:rPr>
              <a:t>第一行：独立于其他行缩进段落的第一行。</a:t>
            </a:r>
            <a:endParaRPr lang="en-GB" sz="2400" dirty="0">
              <a:solidFill>
                <a:srgbClr val="0070C0"/>
              </a:solidFill>
            </a:endParaRPr>
          </a:p>
        </p:txBody>
      </p:sp>
    </p:spTree>
    <p:extLst>
      <p:ext uri="{BB962C8B-B14F-4D97-AF65-F5344CB8AC3E}">
        <p14:creationId xmlns:p14="http://schemas.microsoft.com/office/powerpoint/2010/main" val="42763283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First Line &amp; Hanging Indents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Hanging: The first line of a paragraph will remain against the left margin, while the other lines in the paragraph are indented. </a:t>
            </a:r>
          </a:p>
          <a:p>
            <a:pPr algn="just" fontAlgn="base"/>
            <a:r>
              <a:rPr lang="zh-CN" altLang="en-US" sz="2400" dirty="0">
                <a:solidFill>
                  <a:srgbClr val="0070C0"/>
                </a:solidFill>
              </a:rPr>
              <a:t>悬挂：段落的第一行将保持在左边距，而段落中的其他行则缩进。</a:t>
            </a:r>
          </a:p>
          <a:p>
            <a:pPr algn="just" fontAlgn="base"/>
            <a:endParaRPr lang="en-GB" sz="2400" dirty="0"/>
          </a:p>
          <a:p>
            <a:pPr marL="457200" indent="-457200" algn="just" fontAlgn="base">
              <a:buFont typeface="+mj-lt"/>
              <a:buAutoNum type="arabicPeriod" startAt="4"/>
            </a:pPr>
            <a:r>
              <a:rPr lang="en-GB" sz="2400" dirty="0"/>
              <a:t>Enter the indent amount or use the arrows to increase or decrease the indent. | </a:t>
            </a:r>
            <a:r>
              <a:rPr lang="zh-CN" altLang="en-US" sz="2400" dirty="0">
                <a:solidFill>
                  <a:srgbClr val="0070C0"/>
                </a:solidFill>
              </a:rPr>
              <a:t>输入缩进量或使用箭头增加或减少缩进。</a:t>
            </a:r>
            <a:endParaRPr lang="en-GB" sz="2400" dirty="0">
              <a:solidFill>
                <a:srgbClr val="0070C0"/>
              </a:solidFill>
            </a:endParaRPr>
          </a:p>
        </p:txBody>
      </p:sp>
      <p:pic>
        <p:nvPicPr>
          <p:cNvPr id="5" name="Picture 4">
            <a:extLst>
              <a:ext uri="{FF2B5EF4-FFF2-40B4-BE49-F238E27FC236}">
                <a16:creationId xmlns:a16="http://schemas.microsoft.com/office/drawing/2014/main" id="{3C127958-4287-42C4-8288-C3315E9136F0}"/>
              </a:ext>
            </a:extLst>
          </p:cNvPr>
          <p:cNvPicPr>
            <a:picLocks noChangeAspect="1"/>
          </p:cNvPicPr>
          <p:nvPr/>
        </p:nvPicPr>
        <p:blipFill>
          <a:blip r:embed="rId2"/>
          <a:stretch>
            <a:fillRect/>
          </a:stretch>
        </p:blipFill>
        <p:spPr>
          <a:xfrm>
            <a:off x="565746" y="980315"/>
            <a:ext cx="7536744" cy="5205434"/>
          </a:xfrm>
          <a:prstGeom prst="rect">
            <a:avLst/>
          </a:prstGeom>
        </p:spPr>
      </p:pic>
    </p:spTree>
    <p:extLst>
      <p:ext uri="{BB962C8B-B14F-4D97-AF65-F5344CB8AC3E}">
        <p14:creationId xmlns:p14="http://schemas.microsoft.com/office/powerpoint/2010/main" val="18152635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First Line &amp; Hanging Indents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startAt="5"/>
            </a:pPr>
            <a:r>
              <a:rPr lang="en-GB" sz="2400" dirty="0"/>
              <a:t>Click OK when you’re done. | </a:t>
            </a:r>
            <a:r>
              <a:rPr lang="zh-CN" altLang="en-US" sz="2400" dirty="0">
                <a:solidFill>
                  <a:srgbClr val="0070C0"/>
                </a:solidFill>
              </a:rPr>
              <a:t>完成后单击“确定”。</a:t>
            </a:r>
          </a:p>
          <a:p>
            <a:pPr algn="just" fontAlgn="base"/>
            <a:endParaRPr lang="en-GB" sz="2400" dirty="0"/>
          </a:p>
          <a:p>
            <a:pPr algn="just" fontAlgn="base"/>
            <a:r>
              <a:rPr lang="en-GB" sz="2400" dirty="0"/>
              <a:t>The selected paragraph will be set with the special indent. </a:t>
            </a:r>
          </a:p>
          <a:p>
            <a:pPr algn="just" fontAlgn="base"/>
            <a:r>
              <a:rPr lang="zh-CN" altLang="en-US" sz="2400" dirty="0">
                <a:solidFill>
                  <a:srgbClr val="0070C0"/>
                </a:solidFill>
              </a:rPr>
              <a:t>所选段落将设置特殊缩进。</a:t>
            </a:r>
          </a:p>
        </p:txBody>
      </p:sp>
      <p:pic>
        <p:nvPicPr>
          <p:cNvPr id="5" name="Picture 4">
            <a:extLst>
              <a:ext uri="{FF2B5EF4-FFF2-40B4-BE49-F238E27FC236}">
                <a16:creationId xmlns:a16="http://schemas.microsoft.com/office/drawing/2014/main" id="{3C127958-4287-42C4-8288-C3315E9136F0}"/>
              </a:ext>
            </a:extLst>
          </p:cNvPr>
          <p:cNvPicPr>
            <a:picLocks noChangeAspect="1"/>
          </p:cNvPicPr>
          <p:nvPr/>
        </p:nvPicPr>
        <p:blipFill>
          <a:blip r:embed="rId2"/>
          <a:stretch>
            <a:fillRect/>
          </a:stretch>
        </p:blipFill>
        <p:spPr>
          <a:xfrm>
            <a:off x="565746" y="980315"/>
            <a:ext cx="7536744" cy="5205434"/>
          </a:xfrm>
          <a:prstGeom prst="rect">
            <a:avLst/>
          </a:prstGeom>
        </p:spPr>
      </p:pic>
    </p:spTree>
    <p:extLst>
      <p:ext uri="{BB962C8B-B14F-4D97-AF65-F5344CB8AC3E}">
        <p14:creationId xmlns:p14="http://schemas.microsoft.com/office/powerpoint/2010/main" val="8207283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First Line &amp; Hanging Indents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Click and drag the First Line Indent marker on the ruler to adjust the first line indent or drag the Hanging Indent marker to adjust that indent.</a:t>
            </a:r>
          </a:p>
          <a:p>
            <a:pPr algn="just" fontAlgn="base"/>
            <a:r>
              <a:rPr lang="zh-CN" altLang="en-US" sz="2400" dirty="0">
                <a:solidFill>
                  <a:srgbClr val="0070C0"/>
                </a:solidFill>
              </a:rPr>
              <a:t>单击并拖动标尺上的首行缩进标记以调整首行缩进或拖动悬挂缩进标记以调整该缩进。</a:t>
            </a:r>
            <a:endParaRPr lang="en-GB" sz="2400" dirty="0">
              <a:solidFill>
                <a:srgbClr val="0070C0"/>
              </a:solidFill>
            </a:endParaRPr>
          </a:p>
        </p:txBody>
      </p:sp>
      <p:pic>
        <p:nvPicPr>
          <p:cNvPr id="5" name="Picture 4">
            <a:extLst>
              <a:ext uri="{FF2B5EF4-FFF2-40B4-BE49-F238E27FC236}">
                <a16:creationId xmlns:a16="http://schemas.microsoft.com/office/drawing/2014/main" id="{3C127958-4287-42C4-8288-C3315E9136F0}"/>
              </a:ext>
            </a:extLst>
          </p:cNvPr>
          <p:cNvPicPr>
            <a:picLocks noChangeAspect="1"/>
          </p:cNvPicPr>
          <p:nvPr/>
        </p:nvPicPr>
        <p:blipFill>
          <a:blip r:embed="rId2"/>
          <a:stretch>
            <a:fillRect/>
          </a:stretch>
        </p:blipFill>
        <p:spPr>
          <a:xfrm>
            <a:off x="565746" y="980315"/>
            <a:ext cx="7536744" cy="5205434"/>
          </a:xfrm>
          <a:prstGeom prst="rect">
            <a:avLst/>
          </a:prstGeom>
        </p:spPr>
      </p:pic>
    </p:spTree>
    <p:extLst>
      <p:ext uri="{BB962C8B-B14F-4D97-AF65-F5344CB8AC3E}">
        <p14:creationId xmlns:p14="http://schemas.microsoft.com/office/powerpoint/2010/main" val="41500106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34A33B-C10E-408E-B143-E37314E74430}"/>
              </a:ext>
            </a:extLst>
          </p:cNvPr>
          <p:cNvPicPr>
            <a:picLocks noChangeAspect="1"/>
          </p:cNvPicPr>
          <p:nvPr/>
        </p:nvPicPr>
        <p:blipFill>
          <a:blip r:embed="rId2"/>
          <a:stretch>
            <a:fillRect/>
          </a:stretch>
        </p:blipFill>
        <p:spPr>
          <a:xfrm>
            <a:off x="565747"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Tab Stops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algn="just" fontAlgn="base"/>
            <a:r>
              <a:rPr lang="en-GB" sz="2400" dirty="0"/>
              <a:t>By using tab stops in your document, you can create uniformly spaced text. And, unlike if you were to just enter a bunch of spaces to separate text, tabs ensure your text remains properly aligned. </a:t>
            </a:r>
          </a:p>
          <a:p>
            <a:pPr algn="just" fontAlgn="base"/>
            <a:r>
              <a:rPr lang="zh-CN" altLang="en-US" sz="2400" dirty="0">
                <a:solidFill>
                  <a:srgbClr val="0070C0"/>
                </a:solidFill>
              </a:rPr>
              <a:t>通过在文档中使用制表位，您可以创建等距文本。而且，与您只需输入一堆空格来分隔文本不同，制表符可确保您的文本保持正确对齐。</a:t>
            </a:r>
            <a:endParaRPr lang="en-GB" sz="2400" dirty="0">
              <a:solidFill>
                <a:srgbClr val="0070C0"/>
              </a:solidFill>
            </a:endParaRPr>
          </a:p>
        </p:txBody>
      </p:sp>
    </p:spTree>
    <p:extLst>
      <p:ext uri="{BB962C8B-B14F-4D97-AF65-F5344CB8AC3E}">
        <p14:creationId xmlns:p14="http://schemas.microsoft.com/office/powerpoint/2010/main" val="14841224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34A33B-C10E-408E-B143-E37314E74430}"/>
              </a:ext>
            </a:extLst>
          </p:cNvPr>
          <p:cNvPicPr>
            <a:picLocks noChangeAspect="1"/>
          </p:cNvPicPr>
          <p:nvPr/>
        </p:nvPicPr>
        <p:blipFill>
          <a:blip r:embed="rId2"/>
          <a:stretch>
            <a:fillRect/>
          </a:stretch>
        </p:blipFill>
        <p:spPr>
          <a:xfrm>
            <a:off x="565747"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Tab Stops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Each time you press the Tab key, the cursor moves to the next tab stop. By default, Word has left tab stops set at every half-inch, but you can create your own tab stops in a specific position or change the location of the existing tab stops. </a:t>
            </a:r>
            <a:r>
              <a:rPr lang="zh-CN" altLang="en-US" sz="2400" dirty="0">
                <a:solidFill>
                  <a:srgbClr val="0070C0"/>
                </a:solidFill>
              </a:rPr>
              <a:t>每次按 </a:t>
            </a:r>
            <a:r>
              <a:rPr lang="en-US" altLang="zh-CN" sz="2400" dirty="0">
                <a:solidFill>
                  <a:srgbClr val="0070C0"/>
                </a:solidFill>
              </a:rPr>
              <a:t>Tab </a:t>
            </a:r>
            <a:r>
              <a:rPr lang="zh-CN" altLang="en-US" sz="2400" dirty="0">
                <a:solidFill>
                  <a:srgbClr val="0070C0"/>
                </a:solidFill>
              </a:rPr>
              <a:t>键时，光标都会移动到下一个制表位。默认情况下，</a:t>
            </a:r>
            <a:r>
              <a:rPr lang="en-US" altLang="zh-CN" sz="2400" dirty="0">
                <a:solidFill>
                  <a:srgbClr val="0070C0"/>
                </a:solidFill>
              </a:rPr>
              <a:t>Word </a:t>
            </a:r>
            <a:r>
              <a:rPr lang="zh-CN" altLang="en-US" sz="2400" dirty="0">
                <a:solidFill>
                  <a:srgbClr val="0070C0"/>
                </a:solidFill>
              </a:rPr>
              <a:t>将制表位设置为每半英寸，但您可以在特定位置创建自己的制表位或更改现有制表位的位置</a:t>
            </a:r>
            <a:endParaRPr lang="en-GB" sz="2400" dirty="0">
              <a:solidFill>
                <a:srgbClr val="0070C0"/>
              </a:solidFill>
            </a:endParaRPr>
          </a:p>
        </p:txBody>
      </p:sp>
    </p:spTree>
    <p:extLst>
      <p:ext uri="{BB962C8B-B14F-4D97-AF65-F5344CB8AC3E}">
        <p14:creationId xmlns:p14="http://schemas.microsoft.com/office/powerpoint/2010/main" val="24006115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34A33B-C10E-408E-B143-E37314E74430}"/>
              </a:ext>
            </a:extLst>
          </p:cNvPr>
          <p:cNvPicPr>
            <a:picLocks noChangeAspect="1"/>
          </p:cNvPicPr>
          <p:nvPr/>
        </p:nvPicPr>
        <p:blipFill>
          <a:blip r:embed="rId2"/>
          <a:stretch>
            <a:fillRect/>
          </a:stretch>
        </p:blipFill>
        <p:spPr>
          <a:xfrm>
            <a:off x="565747"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Enable Formatting Marks &amp; Ruler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Before you start adjusting tab stops, make sure to turn on both formatting marks and the ruler. </a:t>
            </a:r>
          </a:p>
          <a:p>
            <a:pPr algn="just" fontAlgn="base"/>
            <a:r>
              <a:rPr lang="zh-CN" altLang="en-US" sz="2400" dirty="0">
                <a:solidFill>
                  <a:srgbClr val="0070C0"/>
                </a:solidFill>
              </a:rPr>
              <a:t>在开始调整制表位之前，请确保打开格式标记和标尺。</a:t>
            </a:r>
            <a:endParaRPr lang="en-GB" sz="2400" dirty="0">
              <a:solidFill>
                <a:srgbClr val="0070C0"/>
              </a:solidFill>
            </a:endParaRPr>
          </a:p>
        </p:txBody>
      </p:sp>
    </p:spTree>
    <p:extLst>
      <p:ext uri="{BB962C8B-B14F-4D97-AF65-F5344CB8AC3E}">
        <p14:creationId xmlns:p14="http://schemas.microsoft.com/office/powerpoint/2010/main" val="33532424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34A33B-C10E-408E-B143-E37314E74430}"/>
              </a:ext>
            </a:extLst>
          </p:cNvPr>
          <p:cNvPicPr>
            <a:picLocks noChangeAspect="1"/>
          </p:cNvPicPr>
          <p:nvPr/>
        </p:nvPicPr>
        <p:blipFill>
          <a:blip r:embed="rId2"/>
          <a:stretch>
            <a:fillRect/>
          </a:stretch>
        </p:blipFill>
        <p:spPr>
          <a:xfrm>
            <a:off x="565747"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Enable Formatting Marks &amp; Ruler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The formatting marks make it easy to see what's going on in your document, especially when it comes to tabs. The ruler is necessary to easily add, move, and remove tab stops.</a:t>
            </a:r>
          </a:p>
          <a:p>
            <a:pPr algn="just" fontAlgn="base"/>
            <a:r>
              <a:rPr lang="zh-CN" altLang="en-US" sz="2400" dirty="0">
                <a:solidFill>
                  <a:srgbClr val="0070C0"/>
                </a:solidFill>
              </a:rPr>
              <a:t>格式标记使您可以轻松查看文档中的内容，尤其是在涉及选项卡时。要轻松添加、移动和删除制表位，必须使用标尺。</a:t>
            </a:r>
            <a:endParaRPr lang="en-GB" sz="2400" dirty="0">
              <a:solidFill>
                <a:srgbClr val="0070C0"/>
              </a:solidFill>
            </a:endParaRPr>
          </a:p>
        </p:txBody>
      </p:sp>
    </p:spTree>
    <p:extLst>
      <p:ext uri="{BB962C8B-B14F-4D97-AF65-F5344CB8AC3E}">
        <p14:creationId xmlns:p14="http://schemas.microsoft.com/office/powerpoint/2010/main" val="275159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Font Types</a:t>
            </a:r>
          </a:p>
        </p:txBody>
      </p:sp>
      <p:graphicFrame>
        <p:nvGraphicFramePr>
          <p:cNvPr id="2" name="Table 4">
            <a:extLst>
              <a:ext uri="{FF2B5EF4-FFF2-40B4-BE49-F238E27FC236}">
                <a16:creationId xmlns:a16="http://schemas.microsoft.com/office/drawing/2014/main" id="{94C9B1DD-4089-426F-9589-62DB74D6DC31}"/>
              </a:ext>
            </a:extLst>
          </p:cNvPr>
          <p:cNvGraphicFramePr>
            <a:graphicFrameLocks noGrp="1"/>
          </p:cNvGraphicFramePr>
          <p:nvPr>
            <p:extLst>
              <p:ext uri="{D42A27DB-BD31-4B8C-83A1-F6EECF244321}">
                <p14:modId xmlns:p14="http://schemas.microsoft.com/office/powerpoint/2010/main" val="484134195"/>
              </p:ext>
            </p:extLst>
          </p:nvPr>
        </p:nvGraphicFramePr>
        <p:xfrm>
          <a:off x="462280" y="1197186"/>
          <a:ext cx="11267439" cy="4406399"/>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3022014562"/>
                    </a:ext>
                  </a:extLst>
                </a:gridCol>
                <a:gridCol w="4438226">
                  <a:extLst>
                    <a:ext uri="{9D8B030D-6E8A-4147-A177-3AD203B41FA5}">
                      <a16:colId xmlns:a16="http://schemas.microsoft.com/office/drawing/2014/main" val="1051923289"/>
                    </a:ext>
                  </a:extLst>
                </a:gridCol>
                <a:gridCol w="3755813">
                  <a:extLst>
                    <a:ext uri="{9D8B030D-6E8A-4147-A177-3AD203B41FA5}">
                      <a16:colId xmlns:a16="http://schemas.microsoft.com/office/drawing/2014/main" val="2194185783"/>
                    </a:ext>
                  </a:extLst>
                </a:gridCol>
              </a:tblGrid>
              <a:tr h="383039">
                <a:tc>
                  <a:txBody>
                    <a:bodyPr/>
                    <a:lstStyle/>
                    <a:p>
                      <a:r>
                        <a:rPr lang="en-SG" b="1" dirty="0">
                          <a:solidFill>
                            <a:schemeClr val="bg1"/>
                          </a:solidFill>
                        </a:rPr>
                        <a:t>Font Type</a:t>
                      </a:r>
                    </a:p>
                  </a:txBody>
                  <a:tcPr>
                    <a:solidFill>
                      <a:srgbClr val="318EF0"/>
                    </a:solidFill>
                  </a:tcPr>
                </a:tc>
                <a:tc>
                  <a:txBody>
                    <a:bodyPr/>
                    <a:lstStyle/>
                    <a:p>
                      <a:r>
                        <a:rPr lang="en-SG" b="1" dirty="0">
                          <a:solidFill>
                            <a:schemeClr val="bg1"/>
                          </a:solidFill>
                        </a:rPr>
                        <a:t>Examples</a:t>
                      </a:r>
                    </a:p>
                  </a:txBody>
                  <a:tcPr>
                    <a:solidFill>
                      <a:srgbClr val="318EF0"/>
                    </a:solidFill>
                  </a:tcPr>
                </a:tc>
                <a:tc>
                  <a:txBody>
                    <a:bodyPr/>
                    <a:lstStyle/>
                    <a:p>
                      <a:r>
                        <a:rPr lang="en-SG" altLang="zh-CN" b="1" dirty="0">
                          <a:solidFill>
                            <a:schemeClr val="bg1"/>
                          </a:solidFill>
                        </a:rPr>
                        <a:t>Description</a:t>
                      </a:r>
                      <a:endParaRPr lang="en-SG" b="1" dirty="0">
                        <a:solidFill>
                          <a:schemeClr val="bg1"/>
                        </a:solidFill>
                      </a:endParaRPr>
                    </a:p>
                  </a:txBody>
                  <a:tcPr>
                    <a:solidFill>
                      <a:srgbClr val="318EF0"/>
                    </a:solidFill>
                  </a:tcPr>
                </a:tc>
                <a:extLst>
                  <a:ext uri="{0D108BD9-81ED-4DB2-BD59-A6C34878D82A}">
                    <a16:rowId xmlns:a16="http://schemas.microsoft.com/office/drawing/2014/main" val="3574875336"/>
                  </a:ext>
                </a:extLst>
              </a:tr>
              <a:tr h="896431">
                <a:tc>
                  <a:txBody>
                    <a:bodyPr/>
                    <a:lstStyle/>
                    <a:p>
                      <a:r>
                        <a:rPr lang="en-SG" dirty="0"/>
                        <a:t>Serif</a:t>
                      </a:r>
                    </a:p>
                  </a:txBody>
                  <a:tcPr/>
                </a:tc>
                <a:tc>
                  <a:txBody>
                    <a:bodyPr/>
                    <a:lstStyle/>
                    <a:p>
                      <a:r>
                        <a:rPr lang="en-GB" dirty="0"/>
                        <a:t>Times New Roman, Garamond, Cambria, Georgia, Palatino</a:t>
                      </a:r>
                      <a:endParaRPr lang="en-SG" dirty="0"/>
                    </a:p>
                  </a:txBody>
                  <a:tcPr/>
                </a:tc>
                <a:tc>
                  <a:txBody>
                    <a:bodyPr/>
                    <a:lstStyle/>
                    <a:p>
                      <a:r>
                        <a:rPr lang="en-GB" dirty="0"/>
                        <a:t>Serifs are small details at the ends of some letter strokes, meant to improve legibility. Suitable for both header and body text.</a:t>
                      </a:r>
                    </a:p>
                    <a:p>
                      <a:r>
                        <a:rPr lang="zh-CN" altLang="en-US" dirty="0">
                          <a:solidFill>
                            <a:srgbClr val="0070C0"/>
                          </a:solidFill>
                        </a:rPr>
                        <a:t>衬线是一些字母笔划末端的小细节，旨在提高可读性。适用于标题和正文文本</a:t>
                      </a:r>
                      <a:endParaRPr lang="en-SG" dirty="0">
                        <a:solidFill>
                          <a:srgbClr val="0070C0"/>
                        </a:solidFill>
                      </a:endParaRPr>
                    </a:p>
                  </a:txBody>
                  <a:tcPr/>
                </a:tc>
                <a:extLst>
                  <a:ext uri="{0D108BD9-81ED-4DB2-BD59-A6C34878D82A}">
                    <a16:rowId xmlns:a16="http://schemas.microsoft.com/office/drawing/2014/main" val="558061918"/>
                  </a:ext>
                </a:extLst>
              </a:tr>
              <a:tr h="896431">
                <a:tc>
                  <a:txBody>
                    <a:bodyPr/>
                    <a:lstStyle/>
                    <a:p>
                      <a:r>
                        <a:rPr lang="en-SG" dirty="0"/>
                        <a:t>Sans Serif</a:t>
                      </a:r>
                    </a:p>
                  </a:txBody>
                  <a:tcPr/>
                </a:tc>
                <a:tc>
                  <a:txBody>
                    <a:bodyPr/>
                    <a:lstStyle/>
                    <a:p>
                      <a:r>
                        <a:rPr lang="it-IT" dirty="0"/>
                        <a:t>Arial, Calibri, Helvetica, Verdana, Trebuchet MS</a:t>
                      </a:r>
                      <a:endParaRPr lang="en-SG" dirty="0"/>
                    </a:p>
                  </a:txBody>
                  <a:tcPr/>
                </a:tc>
                <a:tc>
                  <a:txBody>
                    <a:bodyPr/>
                    <a:lstStyle/>
                    <a:p>
                      <a:r>
                        <a:rPr lang="en-GB" dirty="0"/>
                        <a:t>Sans serif fonts lack the small details at ends of letter strokes, leading to a plainer look. Suitable for both header and body text</a:t>
                      </a:r>
                    </a:p>
                    <a:p>
                      <a:r>
                        <a:rPr lang="zh-CN" altLang="en-US" dirty="0">
                          <a:solidFill>
                            <a:srgbClr val="0070C0"/>
                          </a:solidFill>
                        </a:rPr>
                        <a:t>无衬线字体缺少字母笔划末端的小细节，导致外观更简洁。适用于标题和正文文本</a:t>
                      </a:r>
                      <a:endParaRPr lang="en-SG" dirty="0">
                        <a:solidFill>
                          <a:srgbClr val="0070C0"/>
                        </a:solidFill>
                      </a:endParaRPr>
                    </a:p>
                  </a:txBody>
                  <a:tcPr/>
                </a:tc>
                <a:extLst>
                  <a:ext uri="{0D108BD9-81ED-4DB2-BD59-A6C34878D82A}">
                    <a16:rowId xmlns:a16="http://schemas.microsoft.com/office/drawing/2014/main" val="1126210039"/>
                  </a:ext>
                </a:extLst>
              </a:tr>
            </a:tbl>
          </a:graphicData>
        </a:graphic>
      </p:graphicFrame>
    </p:spTree>
    <p:extLst>
      <p:ext uri="{BB962C8B-B14F-4D97-AF65-F5344CB8AC3E}">
        <p14:creationId xmlns:p14="http://schemas.microsoft.com/office/powerpoint/2010/main" val="9431549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34A33B-C10E-408E-B143-E37314E74430}"/>
              </a:ext>
            </a:extLst>
          </p:cNvPr>
          <p:cNvPicPr>
            <a:picLocks noChangeAspect="1"/>
          </p:cNvPicPr>
          <p:nvPr/>
        </p:nvPicPr>
        <p:blipFill>
          <a:blip r:embed="rId2"/>
          <a:stretch>
            <a:fillRect/>
          </a:stretch>
        </p:blipFill>
        <p:spPr>
          <a:xfrm>
            <a:off x="565747"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Enable Formatting Marks &amp; Ruler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marL="457200" indent="-457200" algn="just" fontAlgn="base">
              <a:buFont typeface="+mj-lt"/>
              <a:buAutoNum type="arabicPeriod"/>
            </a:pPr>
            <a:r>
              <a:rPr lang="en-GB" sz="2400" dirty="0"/>
              <a:t>Click the Show/Hide ¶ button on the Home tab. | </a:t>
            </a:r>
            <a:r>
              <a:rPr lang="zh-CN" altLang="en-US" sz="2400" dirty="0">
                <a:solidFill>
                  <a:srgbClr val="0070C0"/>
                </a:solidFill>
              </a:rPr>
              <a:t>单击主页选项卡上的显示</a:t>
            </a:r>
            <a:r>
              <a:rPr lang="en-US" altLang="zh-CN" sz="2400" dirty="0">
                <a:solidFill>
                  <a:srgbClr val="0070C0"/>
                </a:solidFill>
              </a:rPr>
              <a:t>/</a:t>
            </a:r>
            <a:r>
              <a:rPr lang="zh-CN" altLang="en-US" sz="2400" dirty="0">
                <a:solidFill>
                  <a:srgbClr val="0070C0"/>
                </a:solidFill>
              </a:rPr>
              <a:t>隐藏 </a:t>
            </a:r>
            <a:r>
              <a:rPr lang="en-US" altLang="zh-CN" sz="2400" dirty="0">
                <a:solidFill>
                  <a:srgbClr val="0070C0"/>
                </a:solidFill>
              </a:rPr>
              <a:t>¶ </a:t>
            </a:r>
            <a:r>
              <a:rPr lang="zh-CN" altLang="en-US" sz="2400" dirty="0">
                <a:solidFill>
                  <a:srgbClr val="0070C0"/>
                </a:solidFill>
              </a:rPr>
              <a:t>按钮。</a:t>
            </a:r>
          </a:p>
          <a:p>
            <a:pPr algn="just" fontAlgn="base"/>
            <a:endParaRPr lang="zh-CN" altLang="en-US" sz="2400" dirty="0">
              <a:solidFill>
                <a:srgbClr val="0070C0"/>
              </a:solidFill>
            </a:endParaRPr>
          </a:p>
          <a:p>
            <a:pPr algn="just" fontAlgn="base"/>
            <a:r>
              <a:rPr lang="en-GB" sz="2400" dirty="0"/>
              <a:t>Each space is represented by a dot (⋅), each pilcrow (¶) is a new paragraph, and each arrow (→) is a tab. </a:t>
            </a:r>
          </a:p>
          <a:p>
            <a:pPr algn="just" fontAlgn="base"/>
            <a:r>
              <a:rPr lang="zh-CN" altLang="en-US" sz="2400" dirty="0">
                <a:solidFill>
                  <a:srgbClr val="0070C0"/>
                </a:solidFill>
              </a:rPr>
              <a:t>每个空格由一个点 </a:t>
            </a:r>
            <a:r>
              <a:rPr lang="en-US" altLang="zh-CN" sz="2400" dirty="0">
                <a:solidFill>
                  <a:srgbClr val="0070C0"/>
                </a:solidFill>
              </a:rPr>
              <a:t>(⋅) </a:t>
            </a:r>
            <a:r>
              <a:rPr lang="zh-CN" altLang="en-US" sz="2400" dirty="0">
                <a:solidFill>
                  <a:srgbClr val="0070C0"/>
                </a:solidFill>
              </a:rPr>
              <a:t>表示，每个 </a:t>
            </a:r>
            <a:r>
              <a:rPr lang="en-US" altLang="zh-CN" sz="2400" dirty="0">
                <a:solidFill>
                  <a:srgbClr val="0070C0"/>
                </a:solidFill>
              </a:rPr>
              <a:t>pilcrow (¶) </a:t>
            </a:r>
            <a:r>
              <a:rPr lang="zh-CN" altLang="en-US" sz="2400" dirty="0">
                <a:solidFill>
                  <a:srgbClr val="0070C0"/>
                </a:solidFill>
              </a:rPr>
              <a:t>是一个新段落，每个箭头 </a:t>
            </a:r>
            <a:r>
              <a:rPr lang="en-US" altLang="zh-CN" sz="2400" dirty="0">
                <a:solidFill>
                  <a:srgbClr val="0070C0"/>
                </a:solidFill>
              </a:rPr>
              <a:t>(→) </a:t>
            </a:r>
            <a:r>
              <a:rPr lang="zh-CN" altLang="en-US" sz="2400" dirty="0">
                <a:solidFill>
                  <a:srgbClr val="0070C0"/>
                </a:solidFill>
              </a:rPr>
              <a:t>是一个制表符。</a:t>
            </a:r>
            <a:endParaRPr lang="en-GB" sz="2400" dirty="0">
              <a:solidFill>
                <a:srgbClr val="0070C0"/>
              </a:solidFill>
            </a:endParaRPr>
          </a:p>
          <a:p>
            <a:pPr algn="just" fontAlgn="base"/>
            <a:endParaRPr lang="en-GB" sz="2400" dirty="0"/>
          </a:p>
        </p:txBody>
      </p:sp>
    </p:spTree>
    <p:extLst>
      <p:ext uri="{BB962C8B-B14F-4D97-AF65-F5344CB8AC3E}">
        <p14:creationId xmlns:p14="http://schemas.microsoft.com/office/powerpoint/2010/main" val="23133084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487374-6AAA-4DD5-88EF-9998ABE8BC71}"/>
              </a:ext>
            </a:extLst>
          </p:cNvPr>
          <p:cNvPicPr>
            <a:picLocks noChangeAspect="1"/>
          </p:cNvPicPr>
          <p:nvPr/>
        </p:nvPicPr>
        <p:blipFill>
          <a:blip r:embed="rId2"/>
          <a:stretch>
            <a:fillRect/>
          </a:stretch>
        </p:blipFill>
        <p:spPr>
          <a:xfrm>
            <a:off x="565748"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Enable Formatting Marks &amp; Ruler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View tab. |</a:t>
            </a:r>
            <a:r>
              <a:rPr lang="zh-CN" altLang="en-US" sz="2400" dirty="0">
                <a:solidFill>
                  <a:srgbClr val="0070C0"/>
                </a:solidFill>
              </a:rPr>
              <a:t>单击视图选项卡。</a:t>
            </a:r>
          </a:p>
          <a:p>
            <a:pPr marL="457200" indent="-457200" algn="just" fontAlgn="base">
              <a:buFont typeface="+mj-lt"/>
              <a:buAutoNum type="arabicPeriod" startAt="2"/>
            </a:pPr>
            <a:endParaRPr lang="en-GB" sz="2400" dirty="0"/>
          </a:p>
          <a:p>
            <a:pPr marL="457200" indent="-457200" algn="just" fontAlgn="base">
              <a:buFont typeface="+mj-lt"/>
              <a:buAutoNum type="arabicPeriod" startAt="2"/>
            </a:pPr>
            <a:r>
              <a:rPr lang="en-GB" sz="2400" dirty="0"/>
              <a:t>Check the Ruler check box in the Show group. |</a:t>
            </a:r>
            <a:r>
              <a:rPr lang="zh-CN" altLang="en-US" sz="2400" dirty="0">
                <a:solidFill>
                  <a:srgbClr val="0070C0"/>
                </a:solidFill>
              </a:rPr>
              <a:t>选中显示组中的标尺复选框。</a:t>
            </a:r>
          </a:p>
          <a:p>
            <a:pPr marL="457200" indent="-457200" algn="just" fontAlgn="base">
              <a:buFont typeface="+mj-lt"/>
              <a:buAutoNum type="arabicPeriod" startAt="2"/>
            </a:pPr>
            <a:endParaRPr lang="en-GB" sz="2400" dirty="0"/>
          </a:p>
          <a:p>
            <a:pPr algn="just" fontAlgn="base"/>
            <a:r>
              <a:rPr lang="en-GB" sz="2400" dirty="0"/>
              <a:t>The ruler appears above and to the left of the page.</a:t>
            </a:r>
          </a:p>
          <a:p>
            <a:pPr algn="just" fontAlgn="base"/>
            <a:r>
              <a:rPr lang="zh-CN" altLang="en-US" sz="2400" dirty="0">
                <a:solidFill>
                  <a:srgbClr val="0070C0"/>
                </a:solidFill>
              </a:rPr>
              <a:t>标尺出现在页面的上方和左侧。</a:t>
            </a:r>
            <a:endParaRPr lang="en-GB" sz="2400" dirty="0">
              <a:solidFill>
                <a:srgbClr val="0070C0"/>
              </a:solidFill>
            </a:endParaRPr>
          </a:p>
        </p:txBody>
      </p:sp>
    </p:spTree>
    <p:extLst>
      <p:ext uri="{BB962C8B-B14F-4D97-AF65-F5344CB8AC3E}">
        <p14:creationId xmlns:p14="http://schemas.microsoft.com/office/powerpoint/2010/main" val="23683386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2D3BC5-24F1-4784-BCC8-CCEE1E1087F8}"/>
              </a:ext>
            </a:extLst>
          </p:cNvPr>
          <p:cNvPicPr>
            <a:picLocks noChangeAspect="1"/>
          </p:cNvPicPr>
          <p:nvPr/>
        </p:nvPicPr>
        <p:blipFill>
          <a:blip r:embed="rId2"/>
          <a:stretch>
            <a:fillRect/>
          </a:stretch>
        </p:blipFill>
        <p:spPr>
          <a:xfrm>
            <a:off x="56574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Tab Stop Using the Ruler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a:pPr>
            <a:r>
              <a:rPr lang="en-GB" sz="2400" dirty="0"/>
              <a:t>Select the text you want to align. |</a:t>
            </a:r>
            <a:r>
              <a:rPr lang="zh-CN" altLang="en-US" sz="2400" dirty="0">
                <a:solidFill>
                  <a:srgbClr val="0070C0"/>
                </a:solidFill>
              </a:rPr>
              <a:t>选择要对齐的文本。</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the type of tab stop you want to use. | </a:t>
            </a:r>
            <a:r>
              <a:rPr lang="zh-CN" altLang="en-US" sz="2400" dirty="0">
                <a:solidFill>
                  <a:srgbClr val="0070C0"/>
                </a:solidFill>
              </a:rPr>
              <a:t>选择要使用的制表位类型。</a:t>
            </a:r>
            <a:endParaRPr lang="en-GB" sz="2400" dirty="0">
              <a:solidFill>
                <a:srgbClr val="0070C0"/>
              </a:solidFill>
            </a:endParaRPr>
          </a:p>
        </p:txBody>
      </p:sp>
    </p:spTree>
    <p:extLst>
      <p:ext uri="{BB962C8B-B14F-4D97-AF65-F5344CB8AC3E}">
        <p14:creationId xmlns:p14="http://schemas.microsoft.com/office/powerpoint/2010/main" val="3036857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2D3BC5-24F1-4784-BCC8-CCEE1E1087F8}"/>
              </a:ext>
            </a:extLst>
          </p:cNvPr>
          <p:cNvPicPr>
            <a:picLocks noChangeAspect="1"/>
          </p:cNvPicPr>
          <p:nvPr/>
        </p:nvPicPr>
        <p:blipFill>
          <a:blip r:embed="rId2"/>
          <a:stretch>
            <a:fillRect/>
          </a:stretch>
        </p:blipFill>
        <p:spPr>
          <a:xfrm>
            <a:off x="56574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Tab Stop Using the Ruler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The tab icon at the upper-left shows the type of tab that's active. If you want something else, click the icon to cycle through the available options. </a:t>
            </a:r>
          </a:p>
          <a:p>
            <a:pPr algn="just" fontAlgn="base"/>
            <a:r>
              <a:rPr lang="zh-CN" altLang="en-US" sz="2400" dirty="0">
                <a:solidFill>
                  <a:srgbClr val="0070C0"/>
                </a:solidFill>
              </a:rPr>
              <a:t>左上角的选项卡图标显示活动选项卡的类型。如果您需要其他内容，请单击该图标以在可用选项之间循环。</a:t>
            </a:r>
            <a:endParaRPr lang="en-GB" sz="2400" dirty="0">
              <a:solidFill>
                <a:srgbClr val="0070C0"/>
              </a:solidFill>
            </a:endParaRPr>
          </a:p>
        </p:txBody>
      </p:sp>
    </p:spTree>
    <p:extLst>
      <p:ext uri="{BB962C8B-B14F-4D97-AF65-F5344CB8AC3E}">
        <p14:creationId xmlns:p14="http://schemas.microsoft.com/office/powerpoint/2010/main" val="8797566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2D3BC5-24F1-4784-BCC8-CCEE1E1087F8}"/>
              </a:ext>
            </a:extLst>
          </p:cNvPr>
          <p:cNvPicPr>
            <a:picLocks noChangeAspect="1"/>
          </p:cNvPicPr>
          <p:nvPr/>
        </p:nvPicPr>
        <p:blipFill>
          <a:blip r:embed="rId2"/>
          <a:stretch>
            <a:fillRect/>
          </a:stretch>
        </p:blipFill>
        <p:spPr>
          <a:xfrm>
            <a:off x="56574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Tab Stop Using the Ruler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Click on the ruler where you want to place the tab stop. The tab stop is added and everything after the tab is aligned to it.</a:t>
            </a:r>
          </a:p>
          <a:p>
            <a:pPr algn="just" fontAlgn="base"/>
            <a:r>
              <a:rPr lang="zh-CN" altLang="en-US" sz="2400" dirty="0">
                <a:solidFill>
                  <a:srgbClr val="0070C0"/>
                </a:solidFill>
              </a:rPr>
              <a:t>单击要放置制表位的标尺。添加了制表位，并且制表符之后的所有内容都与其对齐。</a:t>
            </a:r>
            <a:endParaRPr lang="en-GB" sz="2400" dirty="0">
              <a:solidFill>
                <a:srgbClr val="0070C0"/>
              </a:solidFill>
            </a:endParaRPr>
          </a:p>
        </p:txBody>
      </p:sp>
    </p:spTree>
    <p:extLst>
      <p:ext uri="{BB962C8B-B14F-4D97-AF65-F5344CB8AC3E}">
        <p14:creationId xmlns:p14="http://schemas.microsoft.com/office/powerpoint/2010/main" val="7565302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2D3BC5-24F1-4784-BCC8-CCEE1E1087F8}"/>
              </a:ext>
            </a:extLst>
          </p:cNvPr>
          <p:cNvPicPr>
            <a:picLocks noChangeAspect="1"/>
          </p:cNvPicPr>
          <p:nvPr/>
        </p:nvPicPr>
        <p:blipFill>
          <a:blip r:embed="rId2"/>
          <a:stretch>
            <a:fillRect/>
          </a:stretch>
        </p:blipFill>
        <p:spPr>
          <a:xfrm>
            <a:off x="56574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Tab Stop Using the Ruler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algn="just" fontAlgn="base"/>
            <a:r>
              <a:rPr lang="en-GB" sz="2400" dirty="0"/>
              <a:t>The tab icon at the upper-left shows the type of tab that's active. </a:t>
            </a:r>
          </a:p>
          <a:p>
            <a:pPr algn="just" fontAlgn="base"/>
            <a:r>
              <a:rPr lang="zh-CN" altLang="en-US" sz="2400" dirty="0">
                <a:solidFill>
                  <a:srgbClr val="0070C0"/>
                </a:solidFill>
              </a:rPr>
              <a:t>左上角的选项卡图标显示活动选项卡的类型。</a:t>
            </a:r>
            <a:endParaRPr lang="en-SG" altLang="zh-CN" sz="2400" dirty="0">
              <a:solidFill>
                <a:srgbClr val="0070C0"/>
              </a:solidFill>
            </a:endParaRPr>
          </a:p>
          <a:p>
            <a:pPr algn="just" fontAlgn="base"/>
            <a:endParaRPr lang="zh-CN" altLang="en-US" sz="2400" dirty="0">
              <a:solidFill>
                <a:srgbClr val="0070C0"/>
              </a:solidFill>
            </a:endParaRPr>
          </a:p>
          <a:p>
            <a:pPr algn="just" fontAlgn="base"/>
            <a:r>
              <a:rPr lang="en-GB" sz="2400" dirty="0"/>
              <a:t>If you want something else, click the icon to cycle through the available options. </a:t>
            </a:r>
          </a:p>
          <a:p>
            <a:pPr algn="just" fontAlgn="base"/>
            <a:r>
              <a:rPr lang="zh-CN" altLang="en-US" sz="2400" dirty="0">
                <a:solidFill>
                  <a:srgbClr val="0070C0"/>
                </a:solidFill>
              </a:rPr>
              <a:t>如果您需要其他内容，请单击该图标以在可用选项之间循环。</a:t>
            </a:r>
            <a:endParaRPr lang="en-GB" sz="2400" dirty="0">
              <a:solidFill>
                <a:srgbClr val="0070C0"/>
              </a:solidFill>
            </a:endParaRPr>
          </a:p>
          <a:p>
            <a:pPr algn="just" fontAlgn="base"/>
            <a:endParaRPr lang="en-GB" sz="2400" dirty="0"/>
          </a:p>
        </p:txBody>
      </p:sp>
    </p:spTree>
    <p:extLst>
      <p:ext uri="{BB962C8B-B14F-4D97-AF65-F5344CB8AC3E}">
        <p14:creationId xmlns:p14="http://schemas.microsoft.com/office/powerpoint/2010/main" val="31237399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2D3BC5-24F1-4784-BCC8-CCEE1E1087F8}"/>
              </a:ext>
            </a:extLst>
          </p:cNvPr>
          <p:cNvPicPr>
            <a:picLocks noChangeAspect="1"/>
          </p:cNvPicPr>
          <p:nvPr/>
        </p:nvPicPr>
        <p:blipFill>
          <a:blip r:embed="rId2"/>
          <a:stretch>
            <a:fillRect/>
          </a:stretch>
        </p:blipFill>
        <p:spPr>
          <a:xfrm>
            <a:off x="56574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Tab Stop Using the Ruler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startAt="3"/>
            </a:pPr>
            <a:r>
              <a:rPr lang="en-GB" sz="2400" dirty="0"/>
              <a:t>Click on the ruler where you want to place the tab stop. The tab stop is added and everything after the tab is aligned to it. </a:t>
            </a:r>
            <a:r>
              <a:rPr lang="en-GB" sz="2400" dirty="0">
                <a:solidFill>
                  <a:srgbClr val="0070C0"/>
                </a:solidFill>
              </a:rPr>
              <a:t>| </a:t>
            </a:r>
            <a:r>
              <a:rPr lang="zh-CN" altLang="en-US" sz="2400" dirty="0">
                <a:solidFill>
                  <a:srgbClr val="0070C0"/>
                </a:solidFill>
              </a:rPr>
              <a:t>单击要放置制表位的标尺。添加了制表位，并且制表符之后的所有内容都与其对齐。</a:t>
            </a:r>
            <a:endParaRPr lang="en-GB" sz="2400" dirty="0">
              <a:solidFill>
                <a:srgbClr val="0070C0"/>
              </a:solidFill>
            </a:endParaRPr>
          </a:p>
        </p:txBody>
      </p:sp>
    </p:spTree>
    <p:extLst>
      <p:ext uri="{BB962C8B-B14F-4D97-AF65-F5344CB8AC3E}">
        <p14:creationId xmlns:p14="http://schemas.microsoft.com/office/powerpoint/2010/main" val="37445225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Types of Tab Stops</a:t>
            </a:r>
          </a:p>
        </p:txBody>
      </p:sp>
      <p:graphicFrame>
        <p:nvGraphicFramePr>
          <p:cNvPr id="2" name="Table 4">
            <a:extLst>
              <a:ext uri="{FF2B5EF4-FFF2-40B4-BE49-F238E27FC236}">
                <a16:creationId xmlns:a16="http://schemas.microsoft.com/office/drawing/2014/main" id="{94C9B1DD-4089-426F-9589-62DB74D6DC31}"/>
              </a:ext>
            </a:extLst>
          </p:cNvPr>
          <p:cNvGraphicFramePr>
            <a:graphicFrameLocks noGrp="1"/>
          </p:cNvGraphicFramePr>
          <p:nvPr>
            <p:extLst>
              <p:ext uri="{D42A27DB-BD31-4B8C-83A1-F6EECF244321}">
                <p14:modId xmlns:p14="http://schemas.microsoft.com/office/powerpoint/2010/main" val="1551397193"/>
              </p:ext>
            </p:extLst>
          </p:nvPr>
        </p:nvGraphicFramePr>
        <p:xfrm>
          <a:off x="462280" y="1197186"/>
          <a:ext cx="11267439" cy="3072332"/>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3022014562"/>
                    </a:ext>
                  </a:extLst>
                </a:gridCol>
                <a:gridCol w="4438226">
                  <a:extLst>
                    <a:ext uri="{9D8B030D-6E8A-4147-A177-3AD203B41FA5}">
                      <a16:colId xmlns:a16="http://schemas.microsoft.com/office/drawing/2014/main" val="1051923289"/>
                    </a:ext>
                  </a:extLst>
                </a:gridCol>
                <a:gridCol w="3755813">
                  <a:extLst>
                    <a:ext uri="{9D8B030D-6E8A-4147-A177-3AD203B41FA5}">
                      <a16:colId xmlns:a16="http://schemas.microsoft.com/office/drawing/2014/main" val="2194185783"/>
                    </a:ext>
                  </a:extLst>
                </a:gridCol>
              </a:tblGrid>
              <a:tr h="383039">
                <a:tc>
                  <a:txBody>
                    <a:bodyPr/>
                    <a:lstStyle/>
                    <a:p>
                      <a:r>
                        <a:rPr lang="en-SG" b="1" dirty="0">
                          <a:solidFill>
                            <a:schemeClr val="bg1"/>
                          </a:solidFill>
                        </a:rPr>
                        <a:t>Symbol</a:t>
                      </a:r>
                    </a:p>
                  </a:txBody>
                  <a:tcPr>
                    <a:solidFill>
                      <a:srgbClr val="318EF0"/>
                    </a:solidFill>
                  </a:tcPr>
                </a:tc>
                <a:tc>
                  <a:txBody>
                    <a:bodyPr/>
                    <a:lstStyle/>
                    <a:p>
                      <a:r>
                        <a:rPr lang="en-SG" b="1" dirty="0">
                          <a:solidFill>
                            <a:schemeClr val="bg1"/>
                          </a:solidFill>
                        </a:rPr>
                        <a:t>Explanation</a:t>
                      </a:r>
                    </a:p>
                  </a:txBody>
                  <a:tcPr>
                    <a:solidFill>
                      <a:srgbClr val="318E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chemeClr val="bg1"/>
                          </a:solidFill>
                        </a:rPr>
                        <a:t>解释</a:t>
                      </a:r>
                      <a:endParaRPr lang="en-SG" dirty="0">
                        <a:solidFill>
                          <a:schemeClr val="bg1"/>
                        </a:solidFill>
                      </a:endParaRPr>
                    </a:p>
                  </a:txBody>
                  <a:tcPr>
                    <a:solidFill>
                      <a:srgbClr val="318EF0"/>
                    </a:solidFill>
                  </a:tcPr>
                </a:tc>
                <a:extLst>
                  <a:ext uri="{0D108BD9-81ED-4DB2-BD59-A6C34878D82A}">
                    <a16:rowId xmlns:a16="http://schemas.microsoft.com/office/drawing/2014/main" val="3574875336"/>
                  </a:ext>
                </a:extLst>
              </a:tr>
              <a:tr h="896431">
                <a:tc>
                  <a:txBody>
                    <a:bodyPr/>
                    <a:lstStyle/>
                    <a:p>
                      <a:endParaRPr lang="en-SG" dirty="0"/>
                    </a:p>
                  </a:txBody>
                  <a:tcPr/>
                </a:tc>
                <a:tc>
                  <a:txBody>
                    <a:bodyPr/>
                    <a:lstStyle/>
                    <a:p>
                      <a:r>
                        <a:rPr lang="en-GB" dirty="0"/>
                        <a:t>Aligns the left side of text with the tab stop.</a:t>
                      </a:r>
                      <a:endParaRPr lang="en-SG" dirty="0"/>
                    </a:p>
                  </a:txBody>
                  <a:tcPr/>
                </a:tc>
                <a:tc>
                  <a:txBody>
                    <a:bodyPr/>
                    <a:lstStyle/>
                    <a:p>
                      <a:r>
                        <a:rPr lang="zh-CN" altLang="en-US" dirty="0">
                          <a:solidFill>
                            <a:srgbClr val="0070C0"/>
                          </a:solidFill>
                        </a:rPr>
                        <a:t>将文本的左侧与制表位对齐。</a:t>
                      </a:r>
                      <a:endParaRPr lang="en-SG" dirty="0">
                        <a:solidFill>
                          <a:srgbClr val="0070C0"/>
                        </a:solidFill>
                      </a:endParaRPr>
                    </a:p>
                  </a:txBody>
                  <a:tcPr/>
                </a:tc>
                <a:extLst>
                  <a:ext uri="{0D108BD9-81ED-4DB2-BD59-A6C34878D82A}">
                    <a16:rowId xmlns:a16="http://schemas.microsoft.com/office/drawing/2014/main" val="731808440"/>
                  </a:ext>
                </a:extLst>
              </a:tr>
              <a:tr h="896431">
                <a:tc>
                  <a:txBody>
                    <a:bodyPr/>
                    <a:lstStyle/>
                    <a:p>
                      <a:endParaRPr lang="en-SG" dirty="0"/>
                    </a:p>
                  </a:txBody>
                  <a:tcPr/>
                </a:tc>
                <a:tc>
                  <a:txBody>
                    <a:bodyPr/>
                    <a:lstStyle/>
                    <a:p>
                      <a:r>
                        <a:rPr lang="en-GB" dirty="0"/>
                        <a:t>Aligns the text so that it’s </a:t>
                      </a:r>
                      <a:r>
                        <a:rPr lang="en-GB" dirty="0" err="1"/>
                        <a:t>centered</a:t>
                      </a:r>
                      <a:r>
                        <a:rPr lang="en-GB" dirty="0"/>
                        <a:t> under the tab stop.</a:t>
                      </a:r>
                      <a:endParaRPr lang="en-SG" dirty="0"/>
                    </a:p>
                  </a:txBody>
                  <a:tcPr/>
                </a:tc>
                <a:tc>
                  <a:txBody>
                    <a:bodyPr/>
                    <a:lstStyle/>
                    <a:p>
                      <a:r>
                        <a:rPr lang="zh-CN" altLang="en-US" dirty="0">
                          <a:solidFill>
                            <a:srgbClr val="0070C0"/>
                          </a:solidFill>
                        </a:rPr>
                        <a:t>对齐文本，使其在制表位下方居中。</a:t>
                      </a:r>
                      <a:endParaRPr lang="en-SG" dirty="0">
                        <a:solidFill>
                          <a:srgbClr val="0070C0"/>
                        </a:solidFill>
                      </a:endParaRPr>
                    </a:p>
                  </a:txBody>
                  <a:tcPr/>
                </a:tc>
                <a:extLst>
                  <a:ext uri="{0D108BD9-81ED-4DB2-BD59-A6C34878D82A}">
                    <a16:rowId xmlns:a16="http://schemas.microsoft.com/office/drawing/2014/main" val="3546544999"/>
                  </a:ext>
                </a:extLst>
              </a:tr>
              <a:tr h="896431">
                <a:tc>
                  <a:txBody>
                    <a:bodyPr/>
                    <a:lstStyle/>
                    <a:p>
                      <a:endParaRPr lang="en-SG" dirty="0"/>
                    </a:p>
                  </a:txBody>
                  <a:tcPr/>
                </a:tc>
                <a:tc>
                  <a:txBody>
                    <a:bodyPr/>
                    <a:lstStyle/>
                    <a:p>
                      <a:r>
                        <a:rPr lang="en-GB" dirty="0"/>
                        <a:t>Aligns the right side of text with the tab stop.</a:t>
                      </a:r>
                      <a:endParaRPr lang="en-SG" dirty="0"/>
                    </a:p>
                  </a:txBody>
                  <a:tcPr/>
                </a:tc>
                <a:tc>
                  <a:txBody>
                    <a:bodyPr/>
                    <a:lstStyle/>
                    <a:p>
                      <a:r>
                        <a:rPr lang="zh-CN" altLang="en-US" dirty="0">
                          <a:solidFill>
                            <a:srgbClr val="0070C0"/>
                          </a:solidFill>
                        </a:rPr>
                        <a:t>将文本的右侧与制表位对齐。</a:t>
                      </a:r>
                      <a:endParaRPr lang="en-SG" dirty="0">
                        <a:solidFill>
                          <a:srgbClr val="0070C0"/>
                        </a:solidFill>
                      </a:endParaRPr>
                    </a:p>
                  </a:txBody>
                  <a:tcPr/>
                </a:tc>
                <a:extLst>
                  <a:ext uri="{0D108BD9-81ED-4DB2-BD59-A6C34878D82A}">
                    <a16:rowId xmlns:a16="http://schemas.microsoft.com/office/drawing/2014/main" val="36279025"/>
                  </a:ext>
                </a:extLst>
              </a:tr>
            </a:tbl>
          </a:graphicData>
        </a:graphic>
      </p:graphicFrame>
      <p:pic>
        <p:nvPicPr>
          <p:cNvPr id="5" name="Picture 4">
            <a:extLst>
              <a:ext uri="{FF2B5EF4-FFF2-40B4-BE49-F238E27FC236}">
                <a16:creationId xmlns:a16="http://schemas.microsoft.com/office/drawing/2014/main" id="{CC7CD8F9-0A5D-417A-84C3-30E2A5C4B272}"/>
              </a:ext>
            </a:extLst>
          </p:cNvPr>
          <p:cNvPicPr>
            <a:picLocks noChangeAspect="1"/>
          </p:cNvPicPr>
          <p:nvPr/>
        </p:nvPicPr>
        <p:blipFill rotWithShape="1">
          <a:blip r:embed="rId2"/>
          <a:srcRect t="15597"/>
          <a:stretch/>
        </p:blipFill>
        <p:spPr>
          <a:xfrm>
            <a:off x="1169954" y="1651245"/>
            <a:ext cx="889666" cy="750903"/>
          </a:xfrm>
          <a:prstGeom prst="rect">
            <a:avLst/>
          </a:prstGeom>
        </p:spPr>
      </p:pic>
      <p:pic>
        <p:nvPicPr>
          <p:cNvPr id="7" name="Picture 6">
            <a:extLst>
              <a:ext uri="{FF2B5EF4-FFF2-40B4-BE49-F238E27FC236}">
                <a16:creationId xmlns:a16="http://schemas.microsoft.com/office/drawing/2014/main" id="{0FD728DD-1A19-47D3-9E2D-6466E2C16EB7}"/>
              </a:ext>
            </a:extLst>
          </p:cNvPr>
          <p:cNvPicPr>
            <a:picLocks noChangeAspect="1"/>
          </p:cNvPicPr>
          <p:nvPr/>
        </p:nvPicPr>
        <p:blipFill>
          <a:blip r:embed="rId3"/>
          <a:stretch>
            <a:fillRect/>
          </a:stretch>
        </p:blipFill>
        <p:spPr>
          <a:xfrm>
            <a:off x="1268331" y="2587778"/>
            <a:ext cx="692911" cy="670561"/>
          </a:xfrm>
          <a:prstGeom prst="rect">
            <a:avLst/>
          </a:prstGeom>
        </p:spPr>
      </p:pic>
      <p:pic>
        <p:nvPicPr>
          <p:cNvPr id="9" name="Picture 8">
            <a:extLst>
              <a:ext uri="{FF2B5EF4-FFF2-40B4-BE49-F238E27FC236}">
                <a16:creationId xmlns:a16="http://schemas.microsoft.com/office/drawing/2014/main" id="{C18D0EC3-8677-49FD-B60D-B1A567247982}"/>
              </a:ext>
            </a:extLst>
          </p:cNvPr>
          <p:cNvPicPr>
            <a:picLocks noChangeAspect="1"/>
          </p:cNvPicPr>
          <p:nvPr/>
        </p:nvPicPr>
        <p:blipFill rotWithShape="1">
          <a:blip r:embed="rId4"/>
          <a:srcRect b="7469"/>
          <a:stretch/>
        </p:blipFill>
        <p:spPr>
          <a:xfrm>
            <a:off x="1268331" y="3443969"/>
            <a:ext cx="658807" cy="670561"/>
          </a:xfrm>
          <a:prstGeom prst="rect">
            <a:avLst/>
          </a:prstGeom>
        </p:spPr>
      </p:pic>
    </p:spTree>
    <p:extLst>
      <p:ext uri="{BB962C8B-B14F-4D97-AF65-F5344CB8AC3E}">
        <p14:creationId xmlns:p14="http://schemas.microsoft.com/office/powerpoint/2010/main" val="32878546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Types of Tab Stops</a:t>
            </a:r>
          </a:p>
        </p:txBody>
      </p:sp>
      <p:graphicFrame>
        <p:nvGraphicFramePr>
          <p:cNvPr id="2" name="Table 4">
            <a:extLst>
              <a:ext uri="{FF2B5EF4-FFF2-40B4-BE49-F238E27FC236}">
                <a16:creationId xmlns:a16="http://schemas.microsoft.com/office/drawing/2014/main" id="{94C9B1DD-4089-426F-9589-62DB74D6DC31}"/>
              </a:ext>
            </a:extLst>
          </p:cNvPr>
          <p:cNvGraphicFramePr>
            <a:graphicFrameLocks noGrp="1"/>
          </p:cNvGraphicFramePr>
          <p:nvPr>
            <p:extLst>
              <p:ext uri="{D42A27DB-BD31-4B8C-83A1-F6EECF244321}">
                <p14:modId xmlns:p14="http://schemas.microsoft.com/office/powerpoint/2010/main" val="3679002402"/>
              </p:ext>
            </p:extLst>
          </p:nvPr>
        </p:nvGraphicFramePr>
        <p:xfrm>
          <a:off x="462280" y="1313810"/>
          <a:ext cx="11267439" cy="2175901"/>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3022014562"/>
                    </a:ext>
                  </a:extLst>
                </a:gridCol>
                <a:gridCol w="4438226">
                  <a:extLst>
                    <a:ext uri="{9D8B030D-6E8A-4147-A177-3AD203B41FA5}">
                      <a16:colId xmlns:a16="http://schemas.microsoft.com/office/drawing/2014/main" val="1051923289"/>
                    </a:ext>
                  </a:extLst>
                </a:gridCol>
                <a:gridCol w="3755813">
                  <a:extLst>
                    <a:ext uri="{9D8B030D-6E8A-4147-A177-3AD203B41FA5}">
                      <a16:colId xmlns:a16="http://schemas.microsoft.com/office/drawing/2014/main" val="2194185783"/>
                    </a:ext>
                  </a:extLst>
                </a:gridCol>
              </a:tblGrid>
              <a:tr h="383039">
                <a:tc>
                  <a:txBody>
                    <a:bodyPr/>
                    <a:lstStyle/>
                    <a:p>
                      <a:r>
                        <a:rPr lang="en-SG" b="1" dirty="0">
                          <a:solidFill>
                            <a:schemeClr val="bg1"/>
                          </a:solidFill>
                        </a:rPr>
                        <a:t>Symbol</a:t>
                      </a:r>
                    </a:p>
                  </a:txBody>
                  <a:tcPr>
                    <a:solidFill>
                      <a:srgbClr val="318EF0"/>
                    </a:solidFill>
                  </a:tcPr>
                </a:tc>
                <a:tc>
                  <a:txBody>
                    <a:bodyPr/>
                    <a:lstStyle/>
                    <a:p>
                      <a:r>
                        <a:rPr lang="en-SG" b="1" dirty="0">
                          <a:solidFill>
                            <a:schemeClr val="bg1"/>
                          </a:solidFill>
                        </a:rPr>
                        <a:t>Explanation</a:t>
                      </a:r>
                    </a:p>
                  </a:txBody>
                  <a:tcPr>
                    <a:solidFill>
                      <a:srgbClr val="318EF0"/>
                    </a:solidFill>
                  </a:tcPr>
                </a:tc>
                <a:tc>
                  <a:txBody>
                    <a:bodyPr/>
                    <a:lstStyle/>
                    <a:p>
                      <a:endParaRPr lang="en-SG" b="1" dirty="0">
                        <a:solidFill>
                          <a:schemeClr val="bg1"/>
                        </a:solidFill>
                      </a:endParaRPr>
                    </a:p>
                  </a:txBody>
                  <a:tcPr>
                    <a:solidFill>
                      <a:srgbClr val="318EF0"/>
                    </a:solidFill>
                  </a:tcPr>
                </a:tc>
                <a:extLst>
                  <a:ext uri="{0D108BD9-81ED-4DB2-BD59-A6C34878D82A}">
                    <a16:rowId xmlns:a16="http://schemas.microsoft.com/office/drawing/2014/main" val="3574875336"/>
                  </a:ext>
                </a:extLst>
              </a:tr>
              <a:tr h="896431">
                <a:tc>
                  <a:txBody>
                    <a:bodyPr/>
                    <a:lstStyle/>
                    <a:p>
                      <a:endParaRPr lang="en-SG" dirty="0"/>
                    </a:p>
                  </a:txBody>
                  <a:tcPr/>
                </a:tc>
                <a:tc>
                  <a:txBody>
                    <a:bodyPr/>
                    <a:lstStyle/>
                    <a:p>
                      <a:r>
                        <a:rPr lang="en-GB" dirty="0"/>
                        <a:t>Aligns the left side of text with the tab stop.</a:t>
                      </a:r>
                      <a:endParaRPr lang="en-SG" dirty="0"/>
                    </a:p>
                  </a:txBody>
                  <a:tcPr/>
                </a:tc>
                <a:tc>
                  <a:txBody>
                    <a:bodyPr/>
                    <a:lstStyle/>
                    <a:p>
                      <a:r>
                        <a:rPr lang="zh-CN" altLang="en-US" dirty="0">
                          <a:solidFill>
                            <a:srgbClr val="0070C0"/>
                          </a:solidFill>
                        </a:rPr>
                        <a:t>将文本的左侧与制表位对齐。</a:t>
                      </a:r>
                      <a:endParaRPr lang="en-SG" dirty="0">
                        <a:solidFill>
                          <a:srgbClr val="0070C0"/>
                        </a:solidFill>
                      </a:endParaRPr>
                    </a:p>
                  </a:txBody>
                  <a:tcPr/>
                </a:tc>
                <a:extLst>
                  <a:ext uri="{0D108BD9-81ED-4DB2-BD59-A6C34878D82A}">
                    <a16:rowId xmlns:a16="http://schemas.microsoft.com/office/drawing/2014/main" val="731808440"/>
                  </a:ext>
                </a:extLst>
              </a:tr>
              <a:tr h="896431">
                <a:tc>
                  <a:txBody>
                    <a:bodyPr/>
                    <a:lstStyle/>
                    <a:p>
                      <a:endParaRPr lang="en-SG" dirty="0"/>
                    </a:p>
                  </a:txBody>
                  <a:tcPr/>
                </a:tc>
                <a:tc>
                  <a:txBody>
                    <a:bodyPr/>
                    <a:lstStyle/>
                    <a:p>
                      <a:r>
                        <a:rPr lang="en-GB" dirty="0"/>
                        <a:t>A vertical line character is inserted at the bar tab.</a:t>
                      </a:r>
                      <a:endParaRPr lang="en-SG" dirty="0"/>
                    </a:p>
                  </a:txBody>
                  <a:tcPr/>
                </a:tc>
                <a:tc>
                  <a:txBody>
                    <a:bodyPr/>
                    <a:lstStyle/>
                    <a:p>
                      <a:r>
                        <a:rPr lang="zh-CN" altLang="en-US" dirty="0">
                          <a:solidFill>
                            <a:srgbClr val="0070C0"/>
                          </a:solidFill>
                        </a:rPr>
                        <a:t>在条形选项卡处插入一个竖线字符。</a:t>
                      </a:r>
                      <a:endParaRPr lang="en-SG" dirty="0">
                        <a:solidFill>
                          <a:srgbClr val="0070C0"/>
                        </a:solidFill>
                      </a:endParaRPr>
                    </a:p>
                  </a:txBody>
                  <a:tcPr/>
                </a:tc>
                <a:extLst>
                  <a:ext uri="{0D108BD9-81ED-4DB2-BD59-A6C34878D82A}">
                    <a16:rowId xmlns:a16="http://schemas.microsoft.com/office/drawing/2014/main" val="3546544999"/>
                  </a:ext>
                </a:extLst>
              </a:tr>
            </a:tbl>
          </a:graphicData>
        </a:graphic>
      </p:graphicFrame>
      <p:pic>
        <p:nvPicPr>
          <p:cNvPr id="6" name="Picture 5">
            <a:extLst>
              <a:ext uri="{FF2B5EF4-FFF2-40B4-BE49-F238E27FC236}">
                <a16:creationId xmlns:a16="http://schemas.microsoft.com/office/drawing/2014/main" id="{325C639C-7D88-44BA-A976-5BBC44C5B48D}"/>
              </a:ext>
            </a:extLst>
          </p:cNvPr>
          <p:cNvPicPr>
            <a:picLocks noChangeAspect="1"/>
          </p:cNvPicPr>
          <p:nvPr/>
        </p:nvPicPr>
        <p:blipFill>
          <a:blip r:embed="rId2"/>
          <a:stretch>
            <a:fillRect/>
          </a:stretch>
        </p:blipFill>
        <p:spPr>
          <a:xfrm>
            <a:off x="1236371" y="1748725"/>
            <a:ext cx="746327" cy="653035"/>
          </a:xfrm>
          <a:prstGeom prst="rect">
            <a:avLst/>
          </a:prstGeom>
        </p:spPr>
      </p:pic>
      <p:pic>
        <p:nvPicPr>
          <p:cNvPr id="10" name="Picture 9">
            <a:extLst>
              <a:ext uri="{FF2B5EF4-FFF2-40B4-BE49-F238E27FC236}">
                <a16:creationId xmlns:a16="http://schemas.microsoft.com/office/drawing/2014/main" id="{BB04CD87-66F2-43C0-BD3C-160131F3EA2F}"/>
              </a:ext>
            </a:extLst>
          </p:cNvPr>
          <p:cNvPicPr>
            <a:picLocks noChangeAspect="1"/>
          </p:cNvPicPr>
          <p:nvPr/>
        </p:nvPicPr>
        <p:blipFill>
          <a:blip r:embed="rId3"/>
          <a:stretch>
            <a:fillRect/>
          </a:stretch>
        </p:blipFill>
        <p:spPr>
          <a:xfrm>
            <a:off x="1326554" y="2598583"/>
            <a:ext cx="565962" cy="653035"/>
          </a:xfrm>
          <a:prstGeom prst="rect">
            <a:avLst/>
          </a:prstGeom>
        </p:spPr>
      </p:pic>
    </p:spTree>
    <p:extLst>
      <p:ext uri="{BB962C8B-B14F-4D97-AF65-F5344CB8AC3E}">
        <p14:creationId xmlns:p14="http://schemas.microsoft.com/office/powerpoint/2010/main" val="7287248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23EF9A-6CE2-47ED-9210-3F398DD0BAEE}"/>
              </a:ext>
            </a:extLst>
          </p:cNvPr>
          <p:cNvPicPr>
            <a:picLocks noChangeAspect="1"/>
          </p:cNvPicPr>
          <p:nvPr/>
        </p:nvPicPr>
        <p:blipFill>
          <a:blip r:embed="rId2"/>
          <a:stretch>
            <a:fillRect/>
          </a:stretch>
        </p:blipFill>
        <p:spPr>
          <a:xfrm>
            <a:off x="565750"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Custom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algn="just" fontAlgn="base"/>
            <a:r>
              <a:rPr lang="en-GB" sz="2400" dirty="0"/>
              <a:t>If you want to create an additional tab at an exact location, you can use a custom tab stop. </a:t>
            </a:r>
          </a:p>
          <a:p>
            <a:pPr algn="just" fontAlgn="base"/>
            <a:r>
              <a:rPr lang="zh-CN" altLang="en-US" sz="2400" dirty="0">
                <a:solidFill>
                  <a:srgbClr val="0070C0"/>
                </a:solidFill>
              </a:rPr>
              <a:t>如果要在确切位置创建附加选项卡，可以使用自定义制表位。</a:t>
            </a:r>
          </a:p>
          <a:p>
            <a:pPr algn="just" fontAlgn="base"/>
            <a:endParaRPr lang="en-GB" sz="2400" dirty="0"/>
          </a:p>
          <a:p>
            <a:pPr marL="457200" indent="-457200" algn="just" fontAlgn="base">
              <a:buFont typeface="+mj-lt"/>
              <a:buAutoNum type="arabicPeriod"/>
            </a:pPr>
            <a:r>
              <a:rPr lang="en-GB" sz="2400" dirty="0"/>
              <a:t>Click the Home tab. |</a:t>
            </a:r>
            <a:r>
              <a:rPr lang="zh-CN" altLang="en-US" sz="2400" dirty="0">
                <a:solidFill>
                  <a:srgbClr val="0070C0"/>
                </a:solidFill>
              </a:rPr>
              <a:t>单击主页选项卡。</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Paragraph dialog box launcher. | </a:t>
            </a:r>
            <a:r>
              <a:rPr lang="zh-CN" altLang="en-US" sz="2400" dirty="0">
                <a:solidFill>
                  <a:srgbClr val="0070C0"/>
                </a:solidFill>
              </a:rPr>
              <a:t>单击段落对话框启动器。</a:t>
            </a:r>
            <a:endParaRPr lang="en-GB" sz="2400" dirty="0">
              <a:solidFill>
                <a:srgbClr val="0070C0"/>
              </a:solidFill>
            </a:endParaRPr>
          </a:p>
        </p:txBody>
      </p:sp>
    </p:spTree>
    <p:extLst>
      <p:ext uri="{BB962C8B-B14F-4D97-AF65-F5344CB8AC3E}">
        <p14:creationId xmlns:p14="http://schemas.microsoft.com/office/powerpoint/2010/main" val="341793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Font Types</a:t>
            </a:r>
          </a:p>
        </p:txBody>
      </p:sp>
      <p:graphicFrame>
        <p:nvGraphicFramePr>
          <p:cNvPr id="2" name="Table 4">
            <a:extLst>
              <a:ext uri="{FF2B5EF4-FFF2-40B4-BE49-F238E27FC236}">
                <a16:creationId xmlns:a16="http://schemas.microsoft.com/office/drawing/2014/main" id="{94C9B1DD-4089-426F-9589-62DB74D6DC31}"/>
              </a:ext>
            </a:extLst>
          </p:cNvPr>
          <p:cNvGraphicFramePr>
            <a:graphicFrameLocks noGrp="1"/>
          </p:cNvGraphicFramePr>
          <p:nvPr>
            <p:extLst>
              <p:ext uri="{D42A27DB-BD31-4B8C-83A1-F6EECF244321}">
                <p14:modId xmlns:p14="http://schemas.microsoft.com/office/powerpoint/2010/main" val="211017325"/>
              </p:ext>
            </p:extLst>
          </p:nvPr>
        </p:nvGraphicFramePr>
        <p:xfrm>
          <a:off x="462280" y="1197186"/>
          <a:ext cx="11267439" cy="2943359"/>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3022014562"/>
                    </a:ext>
                  </a:extLst>
                </a:gridCol>
                <a:gridCol w="4438226">
                  <a:extLst>
                    <a:ext uri="{9D8B030D-6E8A-4147-A177-3AD203B41FA5}">
                      <a16:colId xmlns:a16="http://schemas.microsoft.com/office/drawing/2014/main" val="1051923289"/>
                    </a:ext>
                  </a:extLst>
                </a:gridCol>
                <a:gridCol w="3755813">
                  <a:extLst>
                    <a:ext uri="{9D8B030D-6E8A-4147-A177-3AD203B41FA5}">
                      <a16:colId xmlns:a16="http://schemas.microsoft.com/office/drawing/2014/main" val="2194185783"/>
                    </a:ext>
                  </a:extLst>
                </a:gridCol>
              </a:tblGrid>
              <a:tr h="383039">
                <a:tc>
                  <a:txBody>
                    <a:bodyPr/>
                    <a:lstStyle/>
                    <a:p>
                      <a:r>
                        <a:rPr lang="en-SG" b="1" dirty="0">
                          <a:solidFill>
                            <a:schemeClr val="bg1"/>
                          </a:solidFill>
                        </a:rPr>
                        <a:t>Font Type</a:t>
                      </a:r>
                    </a:p>
                  </a:txBody>
                  <a:tcPr>
                    <a:solidFill>
                      <a:srgbClr val="318EF0"/>
                    </a:solidFill>
                  </a:tcPr>
                </a:tc>
                <a:tc>
                  <a:txBody>
                    <a:bodyPr/>
                    <a:lstStyle/>
                    <a:p>
                      <a:r>
                        <a:rPr lang="en-SG" b="1" dirty="0">
                          <a:solidFill>
                            <a:schemeClr val="bg1"/>
                          </a:solidFill>
                        </a:rPr>
                        <a:t>Examples</a:t>
                      </a:r>
                    </a:p>
                  </a:txBody>
                  <a:tcPr>
                    <a:solidFill>
                      <a:srgbClr val="318EF0"/>
                    </a:solidFill>
                  </a:tcPr>
                </a:tc>
                <a:tc>
                  <a:txBody>
                    <a:bodyPr/>
                    <a:lstStyle/>
                    <a:p>
                      <a:r>
                        <a:rPr lang="en-SG" altLang="zh-CN" b="1" dirty="0">
                          <a:solidFill>
                            <a:schemeClr val="bg1"/>
                          </a:solidFill>
                        </a:rPr>
                        <a:t>Description</a:t>
                      </a:r>
                      <a:endParaRPr lang="en-SG" b="1" dirty="0">
                        <a:solidFill>
                          <a:schemeClr val="bg1"/>
                        </a:solidFill>
                      </a:endParaRPr>
                    </a:p>
                  </a:txBody>
                  <a:tcPr>
                    <a:solidFill>
                      <a:srgbClr val="318EF0"/>
                    </a:solidFill>
                  </a:tcPr>
                </a:tc>
                <a:extLst>
                  <a:ext uri="{0D108BD9-81ED-4DB2-BD59-A6C34878D82A}">
                    <a16:rowId xmlns:a16="http://schemas.microsoft.com/office/drawing/2014/main" val="3574875336"/>
                  </a:ext>
                </a:extLst>
              </a:tr>
              <a:tr h="896431">
                <a:tc>
                  <a:txBody>
                    <a:bodyPr/>
                    <a:lstStyle/>
                    <a:p>
                      <a:r>
                        <a:rPr lang="en-SG" dirty="0"/>
                        <a:t>Script</a:t>
                      </a:r>
                    </a:p>
                  </a:txBody>
                  <a:tcPr/>
                </a:tc>
                <a:tc>
                  <a:txBody>
                    <a:bodyPr/>
                    <a:lstStyle/>
                    <a:p>
                      <a:r>
                        <a:rPr lang="en-SG" dirty="0"/>
                        <a:t>Brush Script, </a:t>
                      </a:r>
                      <a:r>
                        <a:rPr lang="en-SG" dirty="0" err="1"/>
                        <a:t>Zapfino</a:t>
                      </a:r>
                      <a:r>
                        <a:rPr lang="en-SG" dirty="0"/>
                        <a:t>, Lucida Handwriting</a:t>
                      </a:r>
                    </a:p>
                  </a:txBody>
                  <a:tcPr/>
                </a:tc>
                <a:tc>
                  <a:txBody>
                    <a:bodyPr/>
                    <a:lstStyle/>
                    <a:p>
                      <a:r>
                        <a:rPr lang="en-GB" dirty="0"/>
                        <a:t>These fonts are meant to mimic handwriting, either calligraphic or casual. Useful in very specific designs, but unsuitable for body text and most headers.</a:t>
                      </a:r>
                    </a:p>
                    <a:p>
                      <a:r>
                        <a:rPr lang="zh-CN" altLang="en-US" dirty="0">
                          <a:solidFill>
                            <a:srgbClr val="0070C0"/>
                          </a:solidFill>
                        </a:rPr>
                        <a:t>这些字体旨在模仿手写体，无论是书法还是随意。在非常具体的设计中很有用，但不适用于正文和大多数标题。</a:t>
                      </a:r>
                      <a:endParaRPr lang="en-SG" dirty="0">
                        <a:solidFill>
                          <a:srgbClr val="0070C0"/>
                        </a:solidFill>
                      </a:endParaRPr>
                    </a:p>
                  </a:txBody>
                  <a:tcPr/>
                </a:tc>
                <a:extLst>
                  <a:ext uri="{0D108BD9-81ED-4DB2-BD59-A6C34878D82A}">
                    <a16:rowId xmlns:a16="http://schemas.microsoft.com/office/drawing/2014/main" val="731808440"/>
                  </a:ext>
                </a:extLst>
              </a:tr>
            </a:tbl>
          </a:graphicData>
        </a:graphic>
      </p:graphicFrame>
    </p:spTree>
    <p:extLst>
      <p:ext uri="{BB962C8B-B14F-4D97-AF65-F5344CB8AC3E}">
        <p14:creationId xmlns:p14="http://schemas.microsoft.com/office/powerpoint/2010/main" val="651972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7C0027-FC77-40DC-AC7F-9200F458371C}"/>
              </a:ext>
            </a:extLst>
          </p:cNvPr>
          <p:cNvPicPr>
            <a:picLocks noChangeAspect="1"/>
          </p:cNvPicPr>
          <p:nvPr/>
        </p:nvPicPr>
        <p:blipFill>
          <a:blip r:embed="rId2"/>
          <a:stretch>
            <a:fillRect/>
          </a:stretch>
        </p:blipFill>
        <p:spPr>
          <a:xfrm>
            <a:off x="565751"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Custom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830997"/>
          </a:xfrm>
          <a:prstGeom prst="rect">
            <a:avLst/>
          </a:prstGeom>
          <a:noFill/>
        </p:spPr>
        <p:txBody>
          <a:bodyPr wrap="square" rtlCol="0">
            <a:spAutoFit/>
          </a:bodyPr>
          <a:lstStyle/>
          <a:p>
            <a:pPr marL="457200" indent="-457200" algn="just" fontAlgn="base">
              <a:buFont typeface="+mj-lt"/>
              <a:buAutoNum type="arabicPeriod" startAt="3"/>
            </a:pPr>
            <a:r>
              <a:rPr lang="en-GB" sz="2400" dirty="0"/>
              <a:t>Click Tabs. | </a:t>
            </a:r>
            <a:r>
              <a:rPr lang="zh-CN" altLang="en-US" sz="2400" dirty="0">
                <a:solidFill>
                  <a:srgbClr val="0070C0"/>
                </a:solidFill>
              </a:rPr>
              <a:t>单击选项卡。</a:t>
            </a:r>
            <a:r>
              <a:rPr lang="en-GB" sz="2400" dirty="0">
                <a:solidFill>
                  <a:srgbClr val="0070C0"/>
                </a:solidFill>
              </a:rPr>
              <a:t> </a:t>
            </a:r>
          </a:p>
          <a:p>
            <a:pPr marL="457200" indent="-457200" algn="just" fontAlgn="base">
              <a:buFont typeface="+mj-lt"/>
              <a:buAutoNum type="arabicPeriod" startAt="3"/>
            </a:pPr>
            <a:endParaRPr lang="en-GB" sz="2400" dirty="0"/>
          </a:p>
        </p:txBody>
      </p:sp>
    </p:spTree>
    <p:extLst>
      <p:ext uri="{BB962C8B-B14F-4D97-AF65-F5344CB8AC3E}">
        <p14:creationId xmlns:p14="http://schemas.microsoft.com/office/powerpoint/2010/main" val="41187118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6CEA17-3D6C-4FAE-844B-0D5060E1E3FC}"/>
              </a:ext>
            </a:extLst>
          </p:cNvPr>
          <p:cNvPicPr>
            <a:picLocks noChangeAspect="1"/>
          </p:cNvPicPr>
          <p:nvPr/>
        </p:nvPicPr>
        <p:blipFill>
          <a:blip r:embed="rId2"/>
          <a:stretch>
            <a:fillRect/>
          </a:stretch>
        </p:blipFill>
        <p:spPr>
          <a:xfrm>
            <a:off x="56575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Custom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startAt="4"/>
            </a:pPr>
            <a:r>
              <a:rPr lang="en-GB" sz="2400" dirty="0"/>
              <a:t>Type a tab stop position.  | </a:t>
            </a:r>
            <a:r>
              <a:rPr lang="zh-CN" altLang="en-US" sz="2400" dirty="0">
                <a:solidFill>
                  <a:srgbClr val="0070C0"/>
                </a:solidFill>
              </a:rPr>
              <a:t>键入制表位位置。</a:t>
            </a:r>
          </a:p>
          <a:p>
            <a:pPr marL="457200" indent="-457200" algn="just" fontAlgn="base">
              <a:buFont typeface="+mj-lt"/>
              <a:buAutoNum type="arabicPeriod" startAt="4"/>
            </a:pPr>
            <a:endParaRPr lang="en-GB" sz="2400" dirty="0"/>
          </a:p>
          <a:p>
            <a:pPr marL="457200" indent="-457200" algn="just" fontAlgn="base">
              <a:buFont typeface="+mj-lt"/>
              <a:buAutoNum type="arabicPeriod" startAt="4"/>
            </a:pPr>
            <a:endParaRPr lang="en-GB" sz="2400" dirty="0"/>
          </a:p>
          <a:p>
            <a:pPr marL="457200" indent="-457200" algn="just" fontAlgn="base">
              <a:buFont typeface="+mj-lt"/>
              <a:buAutoNum type="arabicPeriod" startAt="4"/>
            </a:pPr>
            <a:r>
              <a:rPr lang="en-GB" sz="2400" dirty="0"/>
              <a:t>Select the type of tab stop you want to use in the Alignment section. | </a:t>
            </a:r>
            <a:r>
              <a:rPr lang="zh-CN" altLang="en-US" sz="2400" dirty="0">
                <a:solidFill>
                  <a:srgbClr val="0070C0"/>
                </a:solidFill>
              </a:rPr>
              <a:t>在对齐部分中选择要使用的制表位类型。</a:t>
            </a:r>
            <a:endParaRPr lang="en-GB" sz="2400" dirty="0">
              <a:solidFill>
                <a:srgbClr val="0070C0"/>
              </a:solidFill>
            </a:endParaRPr>
          </a:p>
        </p:txBody>
      </p:sp>
    </p:spTree>
    <p:extLst>
      <p:ext uri="{BB962C8B-B14F-4D97-AF65-F5344CB8AC3E}">
        <p14:creationId xmlns:p14="http://schemas.microsoft.com/office/powerpoint/2010/main" val="2927088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6CEA17-3D6C-4FAE-844B-0D5060E1E3FC}"/>
              </a:ext>
            </a:extLst>
          </p:cNvPr>
          <p:cNvPicPr>
            <a:picLocks noChangeAspect="1"/>
          </p:cNvPicPr>
          <p:nvPr/>
        </p:nvPicPr>
        <p:blipFill>
          <a:blip r:embed="rId2"/>
          <a:stretch>
            <a:fillRect/>
          </a:stretch>
        </p:blipFill>
        <p:spPr>
          <a:xfrm>
            <a:off x="56575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Custom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You can set a tab leader here, which is a series of dots, dashes, or line that extends across the empty space added by a tab. </a:t>
            </a:r>
          </a:p>
          <a:p>
            <a:pPr algn="just" fontAlgn="base"/>
            <a:r>
              <a:rPr lang="zh-CN" altLang="en-US" sz="2400" dirty="0">
                <a:solidFill>
                  <a:srgbClr val="0070C0"/>
                </a:solidFill>
              </a:rPr>
              <a:t>您可以在此处设置制表符前导符，它是一系列点、划线或线，它们延伸到制表符添加的空白区域。</a:t>
            </a:r>
          </a:p>
          <a:p>
            <a:pPr algn="just" fontAlgn="base"/>
            <a:endParaRPr lang="zh-CN" altLang="en-US" sz="2400" dirty="0">
              <a:solidFill>
                <a:srgbClr val="0070C0"/>
              </a:solidFill>
            </a:endParaRPr>
          </a:p>
        </p:txBody>
      </p:sp>
    </p:spTree>
    <p:extLst>
      <p:ext uri="{BB962C8B-B14F-4D97-AF65-F5344CB8AC3E}">
        <p14:creationId xmlns:p14="http://schemas.microsoft.com/office/powerpoint/2010/main" val="8507797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6CEA17-3D6C-4FAE-844B-0D5060E1E3FC}"/>
              </a:ext>
            </a:extLst>
          </p:cNvPr>
          <p:cNvPicPr>
            <a:picLocks noChangeAspect="1"/>
          </p:cNvPicPr>
          <p:nvPr/>
        </p:nvPicPr>
        <p:blipFill>
          <a:blip r:embed="rId2"/>
          <a:stretch>
            <a:fillRect/>
          </a:stretch>
        </p:blipFill>
        <p:spPr>
          <a:xfrm>
            <a:off x="56575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Custom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These are very helpful when you need to line up information across multiple lines, like in a directory or table of contents. </a:t>
            </a:r>
          </a:p>
          <a:p>
            <a:pPr algn="just" fontAlgn="base"/>
            <a:r>
              <a:rPr lang="zh-CN" altLang="en-US" sz="2400" dirty="0">
                <a:solidFill>
                  <a:srgbClr val="0070C0"/>
                </a:solidFill>
              </a:rPr>
              <a:t>当您需要跨多行排列信息（例如在目录或目录中）时，这些非常有用。</a:t>
            </a:r>
            <a:endParaRPr lang="en-GB" sz="2400" dirty="0"/>
          </a:p>
        </p:txBody>
      </p:sp>
    </p:spTree>
    <p:extLst>
      <p:ext uri="{BB962C8B-B14F-4D97-AF65-F5344CB8AC3E}">
        <p14:creationId xmlns:p14="http://schemas.microsoft.com/office/powerpoint/2010/main" val="646035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6CEA17-3D6C-4FAE-844B-0D5060E1E3FC}"/>
              </a:ext>
            </a:extLst>
          </p:cNvPr>
          <p:cNvPicPr>
            <a:picLocks noChangeAspect="1"/>
          </p:cNvPicPr>
          <p:nvPr/>
        </p:nvPicPr>
        <p:blipFill>
          <a:blip r:embed="rId2"/>
          <a:stretch>
            <a:fillRect/>
          </a:stretch>
        </p:blipFill>
        <p:spPr>
          <a:xfrm>
            <a:off x="56575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Custom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startAt="6"/>
            </a:pPr>
            <a:r>
              <a:rPr lang="en-GB" sz="2400" dirty="0"/>
              <a:t>Click Set.  |  </a:t>
            </a:r>
            <a:r>
              <a:rPr lang="zh-CN" altLang="en-US" sz="2400" dirty="0">
                <a:solidFill>
                  <a:srgbClr val="0070C0"/>
                </a:solidFill>
              </a:rPr>
              <a:t>单击设置。</a:t>
            </a:r>
          </a:p>
          <a:p>
            <a:pPr marL="457200" indent="-457200" algn="just" fontAlgn="base">
              <a:buFont typeface="+mj-lt"/>
              <a:buAutoNum type="arabicPeriod" startAt="6"/>
            </a:pPr>
            <a:endParaRPr lang="en-GB" sz="2400" dirty="0"/>
          </a:p>
          <a:p>
            <a:pPr algn="just" fontAlgn="base"/>
            <a:r>
              <a:rPr lang="en-GB" sz="2400" dirty="0"/>
              <a:t>The tab stop is added. You can repeat the process to add more tab stops. </a:t>
            </a:r>
          </a:p>
          <a:p>
            <a:pPr algn="just" fontAlgn="base"/>
            <a:r>
              <a:rPr lang="zh-CN" altLang="en-US" sz="2400" dirty="0">
                <a:solidFill>
                  <a:srgbClr val="0070C0"/>
                </a:solidFill>
              </a:rPr>
              <a:t>添加了制表位。您可以重复该过程以添加更多制表位。</a:t>
            </a:r>
            <a:endParaRPr lang="en-GB" sz="2400" dirty="0">
              <a:solidFill>
                <a:srgbClr val="0070C0"/>
              </a:solidFill>
            </a:endParaRPr>
          </a:p>
        </p:txBody>
      </p:sp>
    </p:spTree>
    <p:extLst>
      <p:ext uri="{BB962C8B-B14F-4D97-AF65-F5344CB8AC3E}">
        <p14:creationId xmlns:p14="http://schemas.microsoft.com/office/powerpoint/2010/main" val="7425333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6CEA17-3D6C-4FAE-844B-0D5060E1E3FC}"/>
              </a:ext>
            </a:extLst>
          </p:cNvPr>
          <p:cNvPicPr>
            <a:picLocks noChangeAspect="1"/>
          </p:cNvPicPr>
          <p:nvPr/>
        </p:nvPicPr>
        <p:blipFill>
          <a:blip r:embed="rId2"/>
          <a:stretch>
            <a:fillRect/>
          </a:stretch>
        </p:blipFill>
        <p:spPr>
          <a:xfrm>
            <a:off x="56575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Custom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startAt="7"/>
            </a:pPr>
            <a:r>
              <a:rPr lang="en-GB" sz="2400" dirty="0"/>
              <a:t>Click OK. |</a:t>
            </a:r>
            <a:r>
              <a:rPr lang="zh-CN" altLang="en-US" sz="2400" dirty="0">
                <a:solidFill>
                  <a:srgbClr val="0070C0"/>
                </a:solidFill>
              </a:rPr>
              <a:t>单击确定。</a:t>
            </a:r>
          </a:p>
          <a:p>
            <a:pPr algn="just" fontAlgn="base"/>
            <a:endParaRPr lang="en-GB" sz="2400" dirty="0"/>
          </a:p>
          <a:p>
            <a:pPr algn="just" fontAlgn="base"/>
            <a:r>
              <a:rPr lang="en-GB" sz="2400" dirty="0"/>
              <a:t>The tab stops you set are added to the selected paragraph. </a:t>
            </a:r>
          </a:p>
          <a:p>
            <a:pPr algn="just" fontAlgn="base"/>
            <a:r>
              <a:rPr lang="zh-CN" altLang="en-US" sz="2400" dirty="0">
                <a:solidFill>
                  <a:srgbClr val="0070C0"/>
                </a:solidFill>
              </a:rPr>
              <a:t>您设置的制表位将添加到所选段落中。</a:t>
            </a:r>
          </a:p>
          <a:p>
            <a:pPr algn="just" fontAlgn="base"/>
            <a:endParaRPr lang="en-GB" sz="2400" dirty="0">
              <a:solidFill>
                <a:srgbClr val="0A0A23"/>
              </a:solidFill>
            </a:endParaRPr>
          </a:p>
        </p:txBody>
      </p:sp>
    </p:spTree>
    <p:extLst>
      <p:ext uri="{BB962C8B-B14F-4D97-AF65-F5344CB8AC3E}">
        <p14:creationId xmlns:p14="http://schemas.microsoft.com/office/powerpoint/2010/main" val="10939079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6CEA17-3D6C-4FAE-844B-0D5060E1E3FC}"/>
              </a:ext>
            </a:extLst>
          </p:cNvPr>
          <p:cNvPicPr>
            <a:picLocks noChangeAspect="1"/>
          </p:cNvPicPr>
          <p:nvPr/>
        </p:nvPicPr>
        <p:blipFill>
          <a:blip r:embed="rId2"/>
          <a:stretch>
            <a:fillRect/>
          </a:stretch>
        </p:blipFill>
        <p:spPr>
          <a:xfrm>
            <a:off x="56575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Set a Custom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Click the Clear button in the Tabs dialog box to remove a single tab stop or click the Clear All button to remove all tab stops.</a:t>
            </a:r>
          </a:p>
          <a:p>
            <a:pPr algn="just" fontAlgn="base"/>
            <a:r>
              <a:rPr lang="zh-CN" altLang="en-US" sz="2400" dirty="0">
                <a:solidFill>
                  <a:srgbClr val="0070C0"/>
                </a:solidFill>
              </a:rPr>
              <a:t>单击“选项卡”对话框中的“清除”按钮删除单个制表位，或单击“全部清除”按钮删除所有制表位。</a:t>
            </a:r>
            <a:endParaRPr lang="en-GB" sz="2400" dirty="0">
              <a:solidFill>
                <a:srgbClr val="0070C0"/>
              </a:solidFill>
            </a:endParaRPr>
          </a:p>
          <a:p>
            <a:pPr algn="just" fontAlgn="base"/>
            <a:endParaRPr lang="en-GB" sz="2400" dirty="0"/>
          </a:p>
          <a:p>
            <a:pPr algn="just" fontAlgn="base"/>
            <a:endParaRPr lang="en-GB" sz="2400" dirty="0">
              <a:solidFill>
                <a:srgbClr val="0A0A23"/>
              </a:solidFill>
            </a:endParaRPr>
          </a:p>
        </p:txBody>
      </p:sp>
    </p:spTree>
    <p:extLst>
      <p:ext uri="{BB962C8B-B14F-4D97-AF65-F5344CB8AC3E}">
        <p14:creationId xmlns:p14="http://schemas.microsoft.com/office/powerpoint/2010/main" val="27347143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372EC4-ED84-498E-94C0-CA49B96BE77C}"/>
              </a:ext>
            </a:extLst>
          </p:cNvPr>
          <p:cNvPicPr>
            <a:picLocks noChangeAspect="1"/>
          </p:cNvPicPr>
          <p:nvPr/>
        </p:nvPicPr>
        <p:blipFill>
          <a:blip r:embed="rId2"/>
          <a:stretch>
            <a:fillRect/>
          </a:stretch>
        </p:blipFill>
        <p:spPr>
          <a:xfrm>
            <a:off x="565753"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Move or Remove a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You can adjust a tab stop directly from the ruler, moving it to a new position or removing it entirely. </a:t>
            </a:r>
          </a:p>
          <a:p>
            <a:pPr algn="just" fontAlgn="base"/>
            <a:r>
              <a:rPr lang="zh-CN" altLang="en-US" sz="2400" dirty="0">
                <a:solidFill>
                  <a:srgbClr val="0070C0"/>
                </a:solidFill>
              </a:rPr>
              <a:t>您可以直接从标尺调整制表位，将其移动到新位置或将其完全移除。</a:t>
            </a:r>
            <a:endParaRPr lang="en-GB" sz="2400" dirty="0">
              <a:solidFill>
                <a:srgbClr val="0070C0"/>
              </a:solidFill>
            </a:endParaRPr>
          </a:p>
        </p:txBody>
      </p:sp>
    </p:spTree>
    <p:extLst>
      <p:ext uri="{BB962C8B-B14F-4D97-AF65-F5344CB8AC3E}">
        <p14:creationId xmlns:p14="http://schemas.microsoft.com/office/powerpoint/2010/main" val="23255489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372EC4-ED84-498E-94C0-CA49B96BE77C}"/>
              </a:ext>
            </a:extLst>
          </p:cNvPr>
          <p:cNvPicPr>
            <a:picLocks noChangeAspect="1"/>
          </p:cNvPicPr>
          <p:nvPr/>
        </p:nvPicPr>
        <p:blipFill>
          <a:blip r:embed="rId2"/>
          <a:stretch>
            <a:fillRect/>
          </a:stretch>
        </p:blipFill>
        <p:spPr>
          <a:xfrm>
            <a:off x="565753"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Move or Remove a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marL="457200" indent="-457200" algn="just" fontAlgn="base">
              <a:buFont typeface="+mj-lt"/>
              <a:buAutoNum type="arabicPeriod"/>
            </a:pPr>
            <a:r>
              <a:rPr lang="en-GB" sz="2400" dirty="0"/>
              <a:t>Click and drag a tab stop along the ruler to reposition it. |</a:t>
            </a:r>
            <a:r>
              <a:rPr lang="zh-CN" altLang="en-US" sz="2400" dirty="0">
                <a:solidFill>
                  <a:srgbClr val="0070C0"/>
                </a:solidFill>
              </a:rPr>
              <a:t>单击并沿标尺拖动制表位以重新定位它。</a:t>
            </a:r>
          </a:p>
          <a:p>
            <a:pPr algn="just" fontAlgn="base"/>
            <a:endParaRPr lang="en-GB" sz="2400" dirty="0"/>
          </a:p>
          <a:p>
            <a:pPr algn="just" fontAlgn="base"/>
            <a:r>
              <a:rPr lang="en-GB" sz="2400" dirty="0"/>
              <a:t>As you drag a tab stop to a new position on the ruler, the text affected by that tab stop will move with it. </a:t>
            </a:r>
          </a:p>
          <a:p>
            <a:pPr algn="just" fontAlgn="base"/>
            <a:r>
              <a:rPr lang="zh-CN" altLang="en-US" sz="2400" dirty="0">
                <a:solidFill>
                  <a:srgbClr val="0070C0"/>
                </a:solidFill>
              </a:rPr>
              <a:t>当您将制表位拖动到标尺上的新位置时，受制表位影响的文本将随之移动。</a:t>
            </a:r>
            <a:endParaRPr lang="en-GB" sz="2400" dirty="0">
              <a:solidFill>
                <a:srgbClr val="0070C0"/>
              </a:solidFill>
            </a:endParaRPr>
          </a:p>
        </p:txBody>
      </p:sp>
    </p:spTree>
    <p:extLst>
      <p:ext uri="{BB962C8B-B14F-4D97-AF65-F5344CB8AC3E}">
        <p14:creationId xmlns:p14="http://schemas.microsoft.com/office/powerpoint/2010/main" val="15844191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372EC4-ED84-498E-94C0-CA49B96BE77C}"/>
              </a:ext>
            </a:extLst>
          </p:cNvPr>
          <p:cNvPicPr>
            <a:picLocks noChangeAspect="1"/>
          </p:cNvPicPr>
          <p:nvPr/>
        </p:nvPicPr>
        <p:blipFill>
          <a:blip r:embed="rId2"/>
          <a:stretch>
            <a:fillRect/>
          </a:stretch>
        </p:blipFill>
        <p:spPr>
          <a:xfrm>
            <a:off x="565753"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Move or Remove a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2"/>
            </a:pPr>
            <a:r>
              <a:rPr lang="en-GB" sz="2400" dirty="0"/>
              <a:t>Click and drag a tab stop off the ruler to remove it. |</a:t>
            </a:r>
            <a:r>
              <a:rPr lang="zh-CN" altLang="en-US" sz="2400" dirty="0">
                <a:solidFill>
                  <a:srgbClr val="0070C0"/>
                </a:solidFill>
              </a:rPr>
              <a:t>单击并将制表位拖离标尺以将其移除。</a:t>
            </a:r>
          </a:p>
          <a:p>
            <a:pPr marL="457200" indent="-457200" algn="just" fontAlgn="base">
              <a:buFont typeface="+mj-lt"/>
              <a:buAutoNum type="arabicPeriod" startAt="2"/>
            </a:pPr>
            <a:endParaRPr lang="en-GB" sz="2400" dirty="0"/>
          </a:p>
          <a:p>
            <a:pPr algn="just" fontAlgn="base"/>
            <a:r>
              <a:rPr lang="en-GB" sz="2400" dirty="0"/>
              <a:t>Removing a tab stop will shift the text over to the next tab stop. </a:t>
            </a:r>
          </a:p>
          <a:p>
            <a:pPr algn="just" fontAlgn="base"/>
            <a:r>
              <a:rPr lang="zh-CN" altLang="en-US" sz="2400" dirty="0">
                <a:solidFill>
                  <a:srgbClr val="0070C0"/>
                </a:solidFill>
              </a:rPr>
              <a:t>删除制表位会将文本移到下一个制表位。</a:t>
            </a:r>
          </a:p>
        </p:txBody>
      </p:sp>
    </p:spTree>
    <p:extLst>
      <p:ext uri="{BB962C8B-B14F-4D97-AF65-F5344CB8AC3E}">
        <p14:creationId xmlns:p14="http://schemas.microsoft.com/office/powerpoint/2010/main" val="236214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Font Types</a:t>
            </a:r>
          </a:p>
        </p:txBody>
      </p:sp>
      <p:graphicFrame>
        <p:nvGraphicFramePr>
          <p:cNvPr id="2" name="Table 4">
            <a:extLst>
              <a:ext uri="{FF2B5EF4-FFF2-40B4-BE49-F238E27FC236}">
                <a16:creationId xmlns:a16="http://schemas.microsoft.com/office/drawing/2014/main" id="{94C9B1DD-4089-426F-9589-62DB74D6DC31}"/>
              </a:ext>
            </a:extLst>
          </p:cNvPr>
          <p:cNvGraphicFramePr>
            <a:graphicFrameLocks noGrp="1"/>
          </p:cNvGraphicFramePr>
          <p:nvPr>
            <p:extLst>
              <p:ext uri="{D42A27DB-BD31-4B8C-83A1-F6EECF244321}">
                <p14:modId xmlns:p14="http://schemas.microsoft.com/office/powerpoint/2010/main" val="2789740717"/>
              </p:ext>
            </p:extLst>
          </p:nvPr>
        </p:nvGraphicFramePr>
        <p:xfrm>
          <a:off x="462280" y="1197186"/>
          <a:ext cx="11267439" cy="2669039"/>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3022014562"/>
                    </a:ext>
                  </a:extLst>
                </a:gridCol>
                <a:gridCol w="4438226">
                  <a:extLst>
                    <a:ext uri="{9D8B030D-6E8A-4147-A177-3AD203B41FA5}">
                      <a16:colId xmlns:a16="http://schemas.microsoft.com/office/drawing/2014/main" val="1051923289"/>
                    </a:ext>
                  </a:extLst>
                </a:gridCol>
                <a:gridCol w="3755813">
                  <a:extLst>
                    <a:ext uri="{9D8B030D-6E8A-4147-A177-3AD203B41FA5}">
                      <a16:colId xmlns:a16="http://schemas.microsoft.com/office/drawing/2014/main" val="2194185783"/>
                    </a:ext>
                  </a:extLst>
                </a:gridCol>
              </a:tblGrid>
              <a:tr h="383039">
                <a:tc>
                  <a:txBody>
                    <a:bodyPr/>
                    <a:lstStyle/>
                    <a:p>
                      <a:r>
                        <a:rPr lang="en-SG" b="1" dirty="0">
                          <a:solidFill>
                            <a:schemeClr val="bg1"/>
                          </a:solidFill>
                        </a:rPr>
                        <a:t>Font Type</a:t>
                      </a:r>
                    </a:p>
                  </a:txBody>
                  <a:tcPr>
                    <a:solidFill>
                      <a:srgbClr val="318EF0"/>
                    </a:solidFill>
                  </a:tcPr>
                </a:tc>
                <a:tc>
                  <a:txBody>
                    <a:bodyPr/>
                    <a:lstStyle/>
                    <a:p>
                      <a:r>
                        <a:rPr lang="en-SG" b="1" dirty="0">
                          <a:solidFill>
                            <a:schemeClr val="bg1"/>
                          </a:solidFill>
                        </a:rPr>
                        <a:t>Examples</a:t>
                      </a:r>
                    </a:p>
                  </a:txBody>
                  <a:tcPr>
                    <a:solidFill>
                      <a:srgbClr val="318EF0"/>
                    </a:solidFill>
                  </a:tcPr>
                </a:tc>
                <a:tc>
                  <a:txBody>
                    <a:bodyPr/>
                    <a:lstStyle/>
                    <a:p>
                      <a:r>
                        <a:rPr lang="en-SG" altLang="zh-CN" b="1" dirty="0">
                          <a:solidFill>
                            <a:schemeClr val="bg1"/>
                          </a:solidFill>
                        </a:rPr>
                        <a:t>Description</a:t>
                      </a:r>
                      <a:endParaRPr lang="en-SG" b="1" dirty="0">
                        <a:solidFill>
                          <a:schemeClr val="bg1"/>
                        </a:solidFill>
                      </a:endParaRPr>
                    </a:p>
                  </a:txBody>
                  <a:tcPr>
                    <a:solidFill>
                      <a:srgbClr val="318EF0"/>
                    </a:solidFill>
                  </a:tcPr>
                </a:tc>
                <a:extLst>
                  <a:ext uri="{0D108BD9-81ED-4DB2-BD59-A6C34878D82A}">
                    <a16:rowId xmlns:a16="http://schemas.microsoft.com/office/drawing/2014/main" val="3574875336"/>
                  </a:ext>
                </a:extLst>
              </a:tr>
              <a:tr h="896431">
                <a:tc>
                  <a:txBody>
                    <a:bodyPr/>
                    <a:lstStyle/>
                    <a:p>
                      <a:r>
                        <a:rPr lang="en-SG" dirty="0"/>
                        <a:t>Monospace</a:t>
                      </a:r>
                    </a:p>
                  </a:txBody>
                  <a:tcPr/>
                </a:tc>
                <a:tc>
                  <a:txBody>
                    <a:bodyPr/>
                    <a:lstStyle/>
                    <a:p>
                      <a:r>
                        <a:rPr lang="en-GB" dirty="0"/>
                        <a:t>Courier New, Consolas, American Typewriter</a:t>
                      </a:r>
                      <a:endParaRPr lang="en-SG" dirty="0"/>
                    </a:p>
                  </a:txBody>
                  <a:tcPr/>
                </a:tc>
                <a:tc>
                  <a:txBody>
                    <a:bodyPr/>
                    <a:lstStyle/>
                    <a:p>
                      <a:r>
                        <a:rPr lang="en-GB" dirty="0"/>
                        <a:t>All letters and symbols use the exact same amount of space. Useful when displaying computer code, or when precise horizontal alignment between lines is important.</a:t>
                      </a:r>
                    </a:p>
                    <a:p>
                      <a:r>
                        <a:rPr lang="zh-CN" altLang="en-US" dirty="0">
                          <a:solidFill>
                            <a:srgbClr val="0070C0"/>
                          </a:solidFill>
                        </a:rPr>
                        <a:t>所有字母和符号使用完全相同的空间量。在显示计算机代码或行之间精确的水平对齐很重要时很有用。</a:t>
                      </a:r>
                      <a:endParaRPr lang="en-SG" dirty="0">
                        <a:solidFill>
                          <a:srgbClr val="0070C0"/>
                        </a:solidFill>
                      </a:endParaRPr>
                    </a:p>
                  </a:txBody>
                  <a:tcPr/>
                </a:tc>
                <a:extLst>
                  <a:ext uri="{0D108BD9-81ED-4DB2-BD59-A6C34878D82A}">
                    <a16:rowId xmlns:a16="http://schemas.microsoft.com/office/drawing/2014/main" val="3546544999"/>
                  </a:ext>
                </a:extLst>
              </a:tr>
            </a:tbl>
          </a:graphicData>
        </a:graphic>
      </p:graphicFrame>
    </p:spTree>
    <p:extLst>
      <p:ext uri="{BB962C8B-B14F-4D97-AF65-F5344CB8AC3E}">
        <p14:creationId xmlns:p14="http://schemas.microsoft.com/office/powerpoint/2010/main" val="29115170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372EC4-ED84-498E-94C0-CA49B96BE77C}"/>
              </a:ext>
            </a:extLst>
          </p:cNvPr>
          <p:cNvPicPr>
            <a:picLocks noChangeAspect="1"/>
          </p:cNvPicPr>
          <p:nvPr/>
        </p:nvPicPr>
        <p:blipFill>
          <a:blip r:embed="rId2"/>
          <a:stretch>
            <a:fillRect/>
          </a:stretch>
        </p:blipFill>
        <p:spPr>
          <a:xfrm>
            <a:off x="565753"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Move or Remove a Tab Stop</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algn="just" fontAlgn="base"/>
            <a:r>
              <a:rPr lang="en-GB" sz="2400" dirty="0"/>
              <a:t>If another tab stop isn’t set, the text will instead use the default half-inch tab spacing.</a:t>
            </a:r>
          </a:p>
          <a:p>
            <a:pPr algn="just" fontAlgn="base"/>
            <a:r>
              <a:rPr lang="zh-CN" altLang="en-US" sz="2400" dirty="0">
                <a:solidFill>
                  <a:srgbClr val="0070C0"/>
                </a:solidFill>
              </a:rPr>
              <a:t>如果未设置另一个制表位，文本将改为使用默认的半英寸制表间距。</a:t>
            </a:r>
            <a:endParaRPr lang="en-GB" sz="2400" dirty="0">
              <a:solidFill>
                <a:srgbClr val="0070C0"/>
              </a:solidFill>
            </a:endParaRPr>
          </a:p>
        </p:txBody>
      </p:sp>
    </p:spTree>
    <p:extLst>
      <p:ext uri="{BB962C8B-B14F-4D97-AF65-F5344CB8AC3E}">
        <p14:creationId xmlns:p14="http://schemas.microsoft.com/office/powerpoint/2010/main" val="34926026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6B403-7FD6-45CE-AD2B-7A77CA5047EF}"/>
              </a:ext>
            </a:extLst>
          </p:cNvPr>
          <p:cNvPicPr>
            <a:picLocks noChangeAspect="1"/>
          </p:cNvPicPr>
          <p:nvPr/>
        </p:nvPicPr>
        <p:blipFill>
          <a:blip r:embed="rId2"/>
          <a:stretch>
            <a:fillRect/>
          </a:stretch>
        </p:blipFill>
        <p:spPr>
          <a:xfrm>
            <a:off x="565754"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If you have a lot of text throughout a document with the same formatting and it all needs to be updated, save yourself some time by using the find and replace formatting feature.</a:t>
            </a:r>
          </a:p>
          <a:p>
            <a:pPr algn="just" fontAlgn="base"/>
            <a:r>
              <a:rPr lang="zh-CN" altLang="en-US" sz="2400" dirty="0">
                <a:solidFill>
                  <a:srgbClr val="0070C0"/>
                </a:solidFill>
              </a:rPr>
              <a:t>如果整个文档中有大量具有相同格式的文本并且都需要更新，请使用查找和替换格式功能节省一些时间</a:t>
            </a:r>
            <a:endParaRPr lang="en-GB" sz="2400" dirty="0">
              <a:solidFill>
                <a:srgbClr val="0070C0"/>
              </a:solidFill>
            </a:endParaRPr>
          </a:p>
        </p:txBody>
      </p:sp>
    </p:spTree>
    <p:extLst>
      <p:ext uri="{BB962C8B-B14F-4D97-AF65-F5344CB8AC3E}">
        <p14:creationId xmlns:p14="http://schemas.microsoft.com/office/powerpoint/2010/main" val="35397330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6B403-7FD6-45CE-AD2B-7A77CA5047EF}"/>
              </a:ext>
            </a:extLst>
          </p:cNvPr>
          <p:cNvPicPr>
            <a:picLocks noChangeAspect="1"/>
          </p:cNvPicPr>
          <p:nvPr/>
        </p:nvPicPr>
        <p:blipFill>
          <a:blip r:embed="rId2"/>
          <a:stretch>
            <a:fillRect/>
          </a:stretch>
        </p:blipFill>
        <p:spPr>
          <a:xfrm>
            <a:off x="565754"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569660"/>
          </a:xfrm>
          <a:prstGeom prst="rect">
            <a:avLst/>
          </a:prstGeom>
          <a:noFill/>
        </p:spPr>
        <p:txBody>
          <a:bodyPr wrap="square" rtlCol="0">
            <a:spAutoFit/>
          </a:bodyPr>
          <a:lstStyle/>
          <a:p>
            <a:pPr marL="457200" indent="-457200" algn="just" fontAlgn="base">
              <a:buFont typeface="+mj-lt"/>
              <a:buAutoNum type="arabicPeriod"/>
            </a:pPr>
            <a:r>
              <a:rPr lang="en-GB" sz="2400" dirty="0"/>
              <a:t>Click the Replace button on the Home tab. | </a:t>
            </a:r>
            <a:r>
              <a:rPr lang="zh-CN" altLang="en-US" sz="2400" dirty="0">
                <a:solidFill>
                  <a:srgbClr val="0070C0"/>
                </a:solidFill>
              </a:rPr>
              <a:t>单击主页选项卡上的替换按钮。</a:t>
            </a:r>
            <a:endParaRPr lang="en-GB" sz="2400" dirty="0">
              <a:solidFill>
                <a:srgbClr val="0070C0"/>
              </a:solidFill>
            </a:endParaRPr>
          </a:p>
        </p:txBody>
      </p:sp>
    </p:spTree>
    <p:extLst>
      <p:ext uri="{BB962C8B-B14F-4D97-AF65-F5344CB8AC3E}">
        <p14:creationId xmlns:p14="http://schemas.microsoft.com/office/powerpoint/2010/main" val="21501301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C481EC-5FBE-4E10-93C4-9123E1561CEB}"/>
              </a:ext>
            </a:extLst>
          </p:cNvPr>
          <p:cNvPicPr>
            <a:picLocks noChangeAspect="1"/>
          </p:cNvPicPr>
          <p:nvPr/>
        </p:nvPicPr>
        <p:blipFill>
          <a:blip r:embed="rId2"/>
          <a:stretch>
            <a:fillRect/>
          </a:stretch>
        </p:blipFill>
        <p:spPr>
          <a:xfrm>
            <a:off x="565755"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200329"/>
          </a:xfrm>
          <a:prstGeom prst="rect">
            <a:avLst/>
          </a:prstGeom>
          <a:noFill/>
        </p:spPr>
        <p:txBody>
          <a:bodyPr wrap="square" rtlCol="0">
            <a:spAutoFit/>
          </a:bodyPr>
          <a:lstStyle/>
          <a:p>
            <a:pPr marL="457200" indent="-457200" algn="just" fontAlgn="base">
              <a:buFont typeface="+mj-lt"/>
              <a:buAutoNum type="arabicPeriod" startAt="2"/>
            </a:pPr>
            <a:r>
              <a:rPr lang="en-GB" sz="2400" dirty="0"/>
              <a:t>Click More to expand the dialog box. | </a:t>
            </a:r>
            <a:r>
              <a:rPr lang="zh-CN" altLang="en-US" sz="2400" dirty="0">
                <a:solidFill>
                  <a:srgbClr val="0070C0"/>
                </a:solidFill>
              </a:rPr>
              <a:t>单击“更多”以展开对话框。</a:t>
            </a:r>
            <a:endParaRPr lang="en-GB" sz="2400" dirty="0">
              <a:solidFill>
                <a:srgbClr val="0070C0"/>
              </a:solidFill>
            </a:endParaRPr>
          </a:p>
        </p:txBody>
      </p:sp>
    </p:spTree>
    <p:extLst>
      <p:ext uri="{BB962C8B-B14F-4D97-AF65-F5344CB8AC3E}">
        <p14:creationId xmlns:p14="http://schemas.microsoft.com/office/powerpoint/2010/main" val="24078114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C8945D-5ABC-4A4C-978C-CD3A3D0E4AA2}"/>
              </a:ext>
            </a:extLst>
          </p:cNvPr>
          <p:cNvPicPr>
            <a:picLocks noChangeAspect="1"/>
          </p:cNvPicPr>
          <p:nvPr/>
        </p:nvPicPr>
        <p:blipFill>
          <a:blip r:embed="rId2"/>
          <a:stretch>
            <a:fillRect/>
          </a:stretch>
        </p:blipFill>
        <p:spPr>
          <a:xfrm>
            <a:off x="565756"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3"/>
            </a:pPr>
            <a:r>
              <a:rPr lang="en-GB" sz="2400" dirty="0"/>
              <a:t>Click the Format button. | </a:t>
            </a:r>
            <a:r>
              <a:rPr lang="zh-CN" altLang="en-US" sz="2400" dirty="0">
                <a:solidFill>
                  <a:srgbClr val="0070C0"/>
                </a:solidFill>
              </a:rPr>
              <a:t>单击格式按钮。</a:t>
            </a:r>
          </a:p>
          <a:p>
            <a:pPr algn="just" fontAlgn="base"/>
            <a:endParaRPr lang="en-GB" sz="2400" dirty="0"/>
          </a:p>
          <a:p>
            <a:pPr algn="just" fontAlgn="base"/>
            <a:r>
              <a:rPr lang="en-GB" sz="2400" dirty="0"/>
              <a:t>A list of different formatting types appears. You can search by font, paragraph, tab, language, frame, style, or highlight formatting. </a:t>
            </a:r>
          </a:p>
          <a:p>
            <a:pPr algn="just" fontAlgn="base"/>
            <a:r>
              <a:rPr lang="zh-CN" altLang="en-US" sz="2400" dirty="0">
                <a:solidFill>
                  <a:srgbClr val="0070C0"/>
                </a:solidFill>
              </a:rPr>
              <a:t>出现不同格式类型的列表。您可以按字体、段落、选项卡、语言、框架、样式或突出显示格式进行搜索。</a:t>
            </a:r>
            <a:endParaRPr lang="en-GB" sz="2400" dirty="0">
              <a:solidFill>
                <a:srgbClr val="0070C0"/>
              </a:solidFill>
            </a:endParaRPr>
          </a:p>
        </p:txBody>
      </p:sp>
    </p:spTree>
    <p:extLst>
      <p:ext uri="{BB962C8B-B14F-4D97-AF65-F5344CB8AC3E}">
        <p14:creationId xmlns:p14="http://schemas.microsoft.com/office/powerpoint/2010/main" val="10954070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74BFB2-3423-4B97-A61D-0777F9824ED0}"/>
              </a:ext>
            </a:extLst>
          </p:cNvPr>
          <p:cNvPicPr>
            <a:picLocks noChangeAspect="1"/>
          </p:cNvPicPr>
          <p:nvPr/>
        </p:nvPicPr>
        <p:blipFill>
          <a:blip r:embed="rId2"/>
          <a:stretch>
            <a:fillRect/>
          </a:stretch>
        </p:blipFill>
        <p:spPr>
          <a:xfrm>
            <a:off x="565756"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4"/>
            </a:pPr>
            <a:r>
              <a:rPr lang="en-GB" sz="2400" dirty="0"/>
              <a:t>Select the type of formatting you want to replace. | </a:t>
            </a:r>
            <a:r>
              <a:rPr lang="zh-CN" altLang="en-US" sz="2400" dirty="0">
                <a:solidFill>
                  <a:srgbClr val="0070C0"/>
                </a:solidFill>
              </a:rPr>
              <a:t>选择要替换的格式类型。</a:t>
            </a:r>
          </a:p>
          <a:p>
            <a:pPr marL="457200" indent="-457200" algn="just" fontAlgn="base">
              <a:buFont typeface="+mj-lt"/>
              <a:buAutoNum type="arabicPeriod" startAt="4"/>
            </a:pPr>
            <a:endParaRPr lang="en-GB" sz="2400" dirty="0"/>
          </a:p>
          <a:p>
            <a:pPr algn="just" fontAlgn="base"/>
            <a:r>
              <a:rPr lang="en-GB" sz="2400" dirty="0"/>
              <a:t>A dialog box opens, showing all the formatting options available to search for in that category. </a:t>
            </a:r>
          </a:p>
          <a:p>
            <a:pPr algn="just" fontAlgn="base"/>
            <a:r>
              <a:rPr lang="zh-CN" altLang="en-US" sz="2400" dirty="0">
                <a:solidFill>
                  <a:srgbClr val="0070C0"/>
                </a:solidFill>
              </a:rPr>
              <a:t>将打开一个对话框，显示可在该类别中搜索的所有格式选项。</a:t>
            </a:r>
            <a:endParaRPr lang="en-GB" sz="2400" dirty="0">
              <a:solidFill>
                <a:srgbClr val="0070C0"/>
              </a:solidFill>
            </a:endParaRPr>
          </a:p>
        </p:txBody>
      </p:sp>
    </p:spTree>
    <p:extLst>
      <p:ext uri="{BB962C8B-B14F-4D97-AF65-F5344CB8AC3E}">
        <p14:creationId xmlns:p14="http://schemas.microsoft.com/office/powerpoint/2010/main" val="18924020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74BFB2-3423-4B97-A61D-0777F9824ED0}"/>
              </a:ext>
            </a:extLst>
          </p:cNvPr>
          <p:cNvPicPr>
            <a:picLocks noChangeAspect="1"/>
          </p:cNvPicPr>
          <p:nvPr/>
        </p:nvPicPr>
        <p:blipFill>
          <a:blip r:embed="rId2"/>
          <a:stretch>
            <a:fillRect/>
          </a:stretch>
        </p:blipFill>
        <p:spPr>
          <a:xfrm>
            <a:off x="565756"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For example, the Find Font dialog box is basically a copy of the Font Formatting dialog box, with all the same formatting options available.</a:t>
            </a:r>
          </a:p>
          <a:p>
            <a:pPr algn="just" fontAlgn="base"/>
            <a:r>
              <a:rPr lang="zh-CN" altLang="en-US" sz="2400" dirty="0">
                <a:solidFill>
                  <a:srgbClr val="0070C0"/>
                </a:solidFill>
              </a:rPr>
              <a:t>例如，“查找字体”对话框基本上是“字体格式”对话框的副本，具有所有相同的格式选项可用。</a:t>
            </a:r>
            <a:r>
              <a:rPr lang="en-GB" sz="2400" dirty="0">
                <a:solidFill>
                  <a:srgbClr val="0070C0"/>
                </a:solidFill>
              </a:rPr>
              <a:t> </a:t>
            </a:r>
          </a:p>
        </p:txBody>
      </p:sp>
    </p:spTree>
    <p:extLst>
      <p:ext uri="{BB962C8B-B14F-4D97-AF65-F5344CB8AC3E}">
        <p14:creationId xmlns:p14="http://schemas.microsoft.com/office/powerpoint/2010/main" val="8269785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AC2926-04EC-43BF-9100-C8338E749CB8}"/>
              </a:ext>
            </a:extLst>
          </p:cNvPr>
          <p:cNvPicPr>
            <a:picLocks noChangeAspect="1"/>
          </p:cNvPicPr>
          <p:nvPr/>
        </p:nvPicPr>
        <p:blipFill>
          <a:blip r:embed="rId2"/>
          <a:stretch>
            <a:fillRect/>
          </a:stretch>
        </p:blipFill>
        <p:spPr>
          <a:xfrm>
            <a:off x="565757" y="966726"/>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5"/>
            </a:pPr>
            <a:r>
              <a:rPr lang="en-GB" sz="2400" dirty="0"/>
              <a:t>Specify the formatting you want to replace and click OK. |</a:t>
            </a:r>
            <a:r>
              <a:rPr lang="zh-CN" altLang="en-US" sz="2400" dirty="0">
                <a:solidFill>
                  <a:srgbClr val="0070C0"/>
                </a:solidFill>
              </a:rPr>
              <a:t>指定要替换的格式，然后单击“确定”。</a:t>
            </a:r>
          </a:p>
          <a:p>
            <a:pPr marL="457200" indent="-457200" algn="just" fontAlgn="base">
              <a:buFont typeface="+mj-lt"/>
              <a:buAutoNum type="arabicPeriod" startAt="5"/>
            </a:pPr>
            <a:endParaRPr lang="en-GB" sz="2400" dirty="0"/>
          </a:p>
          <a:p>
            <a:pPr algn="just" fontAlgn="base"/>
            <a:r>
              <a:rPr lang="en-GB" sz="2400" dirty="0"/>
              <a:t>You can repeat these steps to find additional types of formatting. </a:t>
            </a:r>
          </a:p>
          <a:p>
            <a:pPr algn="just" fontAlgn="base"/>
            <a:r>
              <a:rPr lang="zh-CN" altLang="en-US" sz="2400" dirty="0">
                <a:solidFill>
                  <a:srgbClr val="0070C0"/>
                </a:solidFill>
              </a:rPr>
              <a:t>您可以重复这些步骤以查找其他格式类型。</a:t>
            </a:r>
            <a:endParaRPr lang="en-GB" sz="2400" dirty="0">
              <a:solidFill>
                <a:srgbClr val="0070C0"/>
              </a:solidFill>
            </a:endParaRPr>
          </a:p>
        </p:txBody>
      </p:sp>
    </p:spTree>
    <p:extLst>
      <p:ext uri="{BB962C8B-B14F-4D97-AF65-F5344CB8AC3E}">
        <p14:creationId xmlns:p14="http://schemas.microsoft.com/office/powerpoint/2010/main" val="15251149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For instance, you can search for text with both specific font formatting and paragraph formatting at once. </a:t>
            </a:r>
          </a:p>
          <a:p>
            <a:pPr algn="just" fontAlgn="base"/>
            <a:r>
              <a:rPr lang="zh-CN" altLang="en-US" sz="2400" dirty="0">
                <a:solidFill>
                  <a:srgbClr val="0070C0"/>
                </a:solidFill>
              </a:rPr>
              <a:t>例如，您可以同时搜索具有特定字体格式和段落格式的文本。</a:t>
            </a:r>
            <a:endParaRPr lang="en-SG" altLang="zh-CN" sz="2400" dirty="0">
              <a:solidFill>
                <a:srgbClr val="0070C0"/>
              </a:solidFill>
            </a:endParaRPr>
          </a:p>
          <a:p>
            <a:pPr algn="just" fontAlgn="base"/>
            <a:endParaRPr lang="en-GB" sz="2400" dirty="0">
              <a:solidFill>
                <a:srgbClr val="0A0A23"/>
              </a:solidFill>
            </a:endParaRPr>
          </a:p>
        </p:txBody>
      </p:sp>
      <p:pic>
        <p:nvPicPr>
          <p:cNvPr id="6" name="Picture 5">
            <a:extLst>
              <a:ext uri="{FF2B5EF4-FFF2-40B4-BE49-F238E27FC236}">
                <a16:creationId xmlns:a16="http://schemas.microsoft.com/office/drawing/2014/main" id="{2E811478-34DD-47C4-B511-F478C3757762}"/>
              </a:ext>
            </a:extLst>
          </p:cNvPr>
          <p:cNvPicPr>
            <a:picLocks noChangeAspect="1"/>
          </p:cNvPicPr>
          <p:nvPr/>
        </p:nvPicPr>
        <p:blipFill>
          <a:blip r:embed="rId2"/>
          <a:stretch>
            <a:fillRect/>
          </a:stretch>
        </p:blipFill>
        <p:spPr>
          <a:xfrm>
            <a:off x="565757" y="966726"/>
            <a:ext cx="7536744" cy="5205434"/>
          </a:xfrm>
          <a:prstGeom prst="rect">
            <a:avLst/>
          </a:prstGeom>
        </p:spPr>
      </p:pic>
    </p:spTree>
    <p:extLst>
      <p:ext uri="{BB962C8B-B14F-4D97-AF65-F5344CB8AC3E}">
        <p14:creationId xmlns:p14="http://schemas.microsoft.com/office/powerpoint/2010/main" val="38093795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Once you’ve specified all the formatting you want to find, repeat these steps for the formatting to replace it with.</a:t>
            </a:r>
          </a:p>
          <a:p>
            <a:pPr algn="just" fontAlgn="base"/>
            <a:r>
              <a:rPr lang="zh-CN" altLang="en-US" sz="2400" dirty="0">
                <a:solidFill>
                  <a:srgbClr val="0070C0"/>
                </a:solidFill>
              </a:rPr>
              <a:t>指定要查找的所有格式后，请对要替换的格式重复这些步骤。</a:t>
            </a:r>
            <a:endParaRPr lang="en-GB" sz="2400" dirty="0">
              <a:solidFill>
                <a:srgbClr val="0070C0"/>
              </a:solidFill>
            </a:endParaRPr>
          </a:p>
          <a:p>
            <a:pPr algn="just" fontAlgn="base"/>
            <a:endParaRPr lang="en-GB" sz="2400" dirty="0">
              <a:solidFill>
                <a:srgbClr val="0A0A23"/>
              </a:solidFill>
            </a:endParaRPr>
          </a:p>
        </p:txBody>
      </p:sp>
      <p:pic>
        <p:nvPicPr>
          <p:cNvPr id="6" name="Picture 5">
            <a:extLst>
              <a:ext uri="{FF2B5EF4-FFF2-40B4-BE49-F238E27FC236}">
                <a16:creationId xmlns:a16="http://schemas.microsoft.com/office/drawing/2014/main" id="{2E811478-34DD-47C4-B511-F478C3757762}"/>
              </a:ext>
            </a:extLst>
          </p:cNvPr>
          <p:cNvPicPr>
            <a:picLocks noChangeAspect="1"/>
          </p:cNvPicPr>
          <p:nvPr/>
        </p:nvPicPr>
        <p:blipFill>
          <a:blip r:embed="rId2"/>
          <a:stretch>
            <a:fillRect/>
          </a:stretch>
        </p:blipFill>
        <p:spPr>
          <a:xfrm>
            <a:off x="565757" y="966726"/>
            <a:ext cx="7536744" cy="5205434"/>
          </a:xfrm>
          <a:prstGeom prst="rect">
            <a:avLst/>
          </a:prstGeom>
        </p:spPr>
      </p:pic>
    </p:spTree>
    <p:extLst>
      <p:ext uri="{BB962C8B-B14F-4D97-AF65-F5344CB8AC3E}">
        <p14:creationId xmlns:p14="http://schemas.microsoft.com/office/powerpoint/2010/main" val="50346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DFB56F-1EF3-4173-BD00-454A636E5DDF}"/>
              </a:ext>
            </a:extLst>
          </p:cNvPr>
          <p:cNvPicPr>
            <a:picLocks noChangeAspect="1"/>
          </p:cNvPicPr>
          <p:nvPr/>
        </p:nvPicPr>
        <p:blipFill>
          <a:blip r:embed="rId2"/>
          <a:stretch>
            <a:fillRect/>
          </a:stretch>
        </p:blipFill>
        <p:spPr>
          <a:xfrm>
            <a:off x="565722" y="902280"/>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Changing the font size helps differentiate between titles, headers, and body text. </a:t>
            </a:r>
          </a:p>
          <a:p>
            <a:pPr algn="just" fontAlgn="base"/>
            <a:r>
              <a:rPr lang="zh-CN" altLang="en-US" sz="2400" dirty="0">
                <a:solidFill>
                  <a:srgbClr val="0070C0"/>
                </a:solidFill>
              </a:rPr>
              <a:t>更改字体大小有助于区分标题、标题和正文文本</a:t>
            </a:r>
            <a:endParaRPr lang="en-SG" altLang="zh-CN" sz="2400" dirty="0">
              <a:solidFill>
                <a:srgbClr val="0070C0"/>
              </a:solidFill>
            </a:endParaRPr>
          </a:p>
          <a:p>
            <a:pPr algn="just" fontAlgn="base"/>
            <a:endParaRPr lang="en-GB" sz="2400" dirty="0"/>
          </a:p>
          <a:p>
            <a:pPr marL="457200" indent="-457200" algn="just" fontAlgn="base">
              <a:buFont typeface="+mj-lt"/>
              <a:buAutoNum type="arabicPeriod"/>
            </a:pPr>
            <a:r>
              <a:rPr lang="en-GB" sz="2400" dirty="0"/>
              <a:t>Select the text. | </a:t>
            </a:r>
            <a:r>
              <a:rPr lang="zh-CN" altLang="en-US" sz="2400" dirty="0">
                <a:solidFill>
                  <a:srgbClr val="0070C0"/>
                </a:solidFill>
              </a:rPr>
              <a:t>选择文本。</a:t>
            </a:r>
            <a:endParaRPr lang="en-GB" sz="2400" dirty="0">
              <a:solidFill>
                <a:srgbClr val="0070C0"/>
              </a:solidFill>
            </a:endParaRPr>
          </a:p>
        </p:txBody>
      </p:sp>
    </p:spTree>
    <p:extLst>
      <p:ext uri="{BB962C8B-B14F-4D97-AF65-F5344CB8AC3E}">
        <p14:creationId xmlns:p14="http://schemas.microsoft.com/office/powerpoint/2010/main" val="243903097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74BFB2-3423-4B97-A61D-0777F9824ED0}"/>
              </a:ext>
            </a:extLst>
          </p:cNvPr>
          <p:cNvPicPr>
            <a:picLocks noChangeAspect="1"/>
          </p:cNvPicPr>
          <p:nvPr/>
        </p:nvPicPr>
        <p:blipFill>
          <a:blip r:embed="rId2"/>
          <a:stretch>
            <a:fillRect/>
          </a:stretch>
        </p:blipFill>
        <p:spPr>
          <a:xfrm>
            <a:off x="565756"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startAt="6"/>
            </a:pPr>
            <a:r>
              <a:rPr lang="en-GB" sz="2400" dirty="0"/>
              <a:t>Click in the Replace With field.  | </a:t>
            </a:r>
            <a:r>
              <a:rPr lang="zh-CN" altLang="en-US" sz="2400" dirty="0">
                <a:solidFill>
                  <a:srgbClr val="0070C0"/>
                </a:solidFill>
              </a:rPr>
              <a:t>单击替换为字段。</a:t>
            </a:r>
          </a:p>
          <a:p>
            <a:pPr marL="457200" indent="-457200" algn="just" fontAlgn="base">
              <a:buFont typeface="+mj-lt"/>
              <a:buAutoNum type="arabicPeriod" startAt="6"/>
            </a:pPr>
            <a:endParaRPr lang="en-GB" sz="2400" dirty="0">
              <a:solidFill>
                <a:srgbClr val="0070C0"/>
              </a:solidFill>
            </a:endParaRPr>
          </a:p>
          <a:p>
            <a:pPr marL="457200" indent="-457200" algn="just" fontAlgn="base">
              <a:buFont typeface="+mj-lt"/>
              <a:buAutoNum type="arabicPeriod" startAt="6"/>
            </a:pPr>
            <a:r>
              <a:rPr lang="en-GB" sz="2400" dirty="0"/>
              <a:t>Click the Format button again. | </a:t>
            </a:r>
            <a:r>
              <a:rPr lang="zh-CN" altLang="en-US" sz="2400" dirty="0">
                <a:solidFill>
                  <a:srgbClr val="0070C0"/>
                </a:solidFill>
              </a:rPr>
              <a:t>再次单击格式按钮。</a:t>
            </a:r>
            <a:endParaRPr lang="en-GB" sz="2400" dirty="0">
              <a:solidFill>
                <a:srgbClr val="0070C0"/>
              </a:solidFill>
            </a:endParaRPr>
          </a:p>
        </p:txBody>
      </p:sp>
    </p:spTree>
    <p:extLst>
      <p:ext uri="{BB962C8B-B14F-4D97-AF65-F5344CB8AC3E}">
        <p14:creationId xmlns:p14="http://schemas.microsoft.com/office/powerpoint/2010/main" val="131151682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74BFB2-3423-4B97-A61D-0777F9824ED0}"/>
              </a:ext>
            </a:extLst>
          </p:cNvPr>
          <p:cNvPicPr>
            <a:picLocks noChangeAspect="1"/>
          </p:cNvPicPr>
          <p:nvPr/>
        </p:nvPicPr>
        <p:blipFill>
          <a:blip r:embed="rId2"/>
          <a:stretch>
            <a:fillRect/>
          </a:stretch>
        </p:blipFill>
        <p:spPr>
          <a:xfrm>
            <a:off x="565756"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8"/>
            </a:pPr>
            <a:r>
              <a:rPr lang="en-GB" sz="2400" dirty="0"/>
              <a:t>Select the type of formatting you want to replace. |</a:t>
            </a:r>
            <a:r>
              <a:rPr lang="zh-CN" altLang="en-US" sz="2400" dirty="0">
                <a:solidFill>
                  <a:srgbClr val="0070C0"/>
                </a:solidFill>
              </a:rPr>
              <a:t>选择要替换的格式类型。</a:t>
            </a:r>
          </a:p>
          <a:p>
            <a:pPr marL="457200" indent="-457200" algn="just" fontAlgn="base">
              <a:buFont typeface="+mj-lt"/>
              <a:buAutoNum type="arabicPeriod" startAt="8"/>
            </a:pPr>
            <a:endParaRPr lang="en-GB" sz="2400" dirty="0"/>
          </a:p>
          <a:p>
            <a:pPr marL="457200" indent="-457200" algn="just" fontAlgn="base">
              <a:buFont typeface="+mj-lt"/>
              <a:buAutoNum type="arabicPeriod" startAt="8"/>
            </a:pPr>
            <a:r>
              <a:rPr lang="en-GB" sz="2400" dirty="0"/>
              <a:t>Specify the formatting options you want to apply and click OK. |</a:t>
            </a:r>
            <a:r>
              <a:rPr lang="zh-CN" altLang="en-US" sz="2400" dirty="0">
                <a:solidFill>
                  <a:srgbClr val="0070C0"/>
                </a:solidFill>
              </a:rPr>
              <a:t>指定要应用的格式选项，然后单击“确定”。</a:t>
            </a:r>
            <a:endParaRPr lang="en-GB" sz="2400" dirty="0">
              <a:solidFill>
                <a:srgbClr val="0070C0"/>
              </a:solidFill>
            </a:endParaRPr>
          </a:p>
          <a:p>
            <a:pPr algn="just" fontAlgn="base"/>
            <a:endParaRPr lang="en-GB" sz="2400" dirty="0">
              <a:solidFill>
                <a:srgbClr val="0A0A23"/>
              </a:solidFill>
            </a:endParaRPr>
          </a:p>
          <a:p>
            <a:pPr algn="just" fontAlgn="base"/>
            <a:endParaRPr lang="zh-CN" altLang="en-US" sz="2400" dirty="0">
              <a:solidFill>
                <a:srgbClr val="0070C0"/>
              </a:solidFill>
            </a:endParaRPr>
          </a:p>
        </p:txBody>
      </p:sp>
    </p:spTree>
    <p:extLst>
      <p:ext uri="{BB962C8B-B14F-4D97-AF65-F5344CB8AC3E}">
        <p14:creationId xmlns:p14="http://schemas.microsoft.com/office/powerpoint/2010/main" val="5119096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3B0FC9-90B5-4A36-8573-8898B638D1F7}"/>
              </a:ext>
            </a:extLst>
          </p:cNvPr>
          <p:cNvPicPr>
            <a:picLocks noChangeAspect="1"/>
          </p:cNvPicPr>
          <p:nvPr/>
        </p:nvPicPr>
        <p:blipFill>
          <a:blip r:embed="rId2"/>
          <a:stretch>
            <a:fillRect/>
          </a:stretch>
        </p:blipFill>
        <p:spPr>
          <a:xfrm>
            <a:off x="565757"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marL="457200" indent="-457200" algn="just" fontAlgn="base">
              <a:buFont typeface="+mj-lt"/>
              <a:buAutoNum type="arabicPeriod" startAt="10"/>
            </a:pPr>
            <a:r>
              <a:rPr lang="en-GB" sz="2400" dirty="0"/>
              <a:t>Select a replacement option.  |</a:t>
            </a:r>
            <a:r>
              <a:rPr lang="zh-CN" altLang="en-US" sz="2400" dirty="0">
                <a:solidFill>
                  <a:srgbClr val="0070C0"/>
                </a:solidFill>
              </a:rPr>
              <a:t>选择替换选项。</a:t>
            </a:r>
          </a:p>
          <a:p>
            <a:pPr algn="just" fontAlgn="base"/>
            <a:endParaRPr lang="en-GB" sz="2400" dirty="0"/>
          </a:p>
          <a:p>
            <a:pPr algn="just" fontAlgn="base"/>
            <a:r>
              <a:rPr lang="en-GB" sz="2400" dirty="0"/>
              <a:t>Replace: Replace just the first item found. Continue clicking Replace to keep replacing instances of formatting.</a:t>
            </a:r>
          </a:p>
          <a:p>
            <a:pPr algn="just" fontAlgn="base"/>
            <a:r>
              <a:rPr lang="zh-CN" altLang="en-US" sz="2400" dirty="0">
                <a:solidFill>
                  <a:srgbClr val="0070C0"/>
                </a:solidFill>
              </a:rPr>
              <a:t>替换：只替换找到的第一个项目。继续单击替换以继续替换格式实例。</a:t>
            </a:r>
            <a:endParaRPr lang="en-GB" sz="2400" dirty="0">
              <a:solidFill>
                <a:srgbClr val="0070C0"/>
              </a:solidFill>
            </a:endParaRPr>
          </a:p>
        </p:txBody>
      </p:sp>
    </p:spTree>
    <p:extLst>
      <p:ext uri="{BB962C8B-B14F-4D97-AF65-F5344CB8AC3E}">
        <p14:creationId xmlns:p14="http://schemas.microsoft.com/office/powerpoint/2010/main" val="38260140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3B0FC9-90B5-4A36-8573-8898B638D1F7}"/>
              </a:ext>
            </a:extLst>
          </p:cNvPr>
          <p:cNvPicPr>
            <a:picLocks noChangeAspect="1"/>
          </p:cNvPicPr>
          <p:nvPr/>
        </p:nvPicPr>
        <p:blipFill>
          <a:blip r:embed="rId2"/>
          <a:stretch>
            <a:fillRect/>
          </a:stretch>
        </p:blipFill>
        <p:spPr>
          <a:xfrm>
            <a:off x="565757"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Replace All: Replace all instances at once. </a:t>
            </a:r>
          </a:p>
          <a:p>
            <a:pPr algn="just" fontAlgn="base"/>
            <a:r>
              <a:rPr lang="zh-CN" altLang="en-US" sz="2400" dirty="0">
                <a:solidFill>
                  <a:srgbClr val="0070C0"/>
                </a:solidFill>
              </a:rPr>
              <a:t>全部替换：一次替换所有实例。</a:t>
            </a:r>
          </a:p>
          <a:p>
            <a:pPr algn="just" fontAlgn="base"/>
            <a:endParaRPr lang="zh-CN" altLang="en-US" sz="2400" dirty="0">
              <a:solidFill>
                <a:srgbClr val="0070C0"/>
              </a:solidFill>
            </a:endParaRPr>
          </a:p>
          <a:p>
            <a:pPr algn="just" fontAlgn="base"/>
            <a:r>
              <a:rPr lang="en-GB" sz="2400" dirty="0"/>
              <a:t>Find Next: Skip to the next item found without replacing the currently selected one. </a:t>
            </a:r>
          </a:p>
          <a:p>
            <a:pPr algn="just" fontAlgn="base"/>
            <a:r>
              <a:rPr lang="zh-CN" altLang="en-US" sz="2400" dirty="0">
                <a:solidFill>
                  <a:srgbClr val="0070C0"/>
                </a:solidFill>
              </a:rPr>
              <a:t>查找下一个：跳到找到的下一个项目，而不替换当前选择的项目。</a:t>
            </a:r>
            <a:endParaRPr lang="en-GB" sz="2400" dirty="0">
              <a:solidFill>
                <a:srgbClr val="0070C0"/>
              </a:solidFill>
            </a:endParaRPr>
          </a:p>
          <a:p>
            <a:pPr algn="just" fontAlgn="base"/>
            <a:endParaRPr lang="en-GB" sz="2400" dirty="0"/>
          </a:p>
        </p:txBody>
      </p:sp>
    </p:spTree>
    <p:extLst>
      <p:ext uri="{BB962C8B-B14F-4D97-AF65-F5344CB8AC3E}">
        <p14:creationId xmlns:p14="http://schemas.microsoft.com/office/powerpoint/2010/main" val="34810747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3B0FC9-90B5-4A36-8573-8898B638D1F7}"/>
              </a:ext>
            </a:extLst>
          </p:cNvPr>
          <p:cNvPicPr>
            <a:picLocks noChangeAspect="1"/>
          </p:cNvPicPr>
          <p:nvPr/>
        </p:nvPicPr>
        <p:blipFill>
          <a:blip r:embed="rId2"/>
          <a:stretch>
            <a:fillRect/>
          </a:stretch>
        </p:blipFill>
        <p:spPr>
          <a:xfrm>
            <a:off x="565757"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Once you have either replaced or skipped all the instances of the formatting you searched for, Word will show a dialog box, informing you that the search is complete. </a:t>
            </a:r>
          </a:p>
          <a:p>
            <a:pPr algn="just" fontAlgn="base"/>
            <a:r>
              <a:rPr lang="zh-CN" altLang="en-US" sz="2400" dirty="0">
                <a:solidFill>
                  <a:srgbClr val="0070C0"/>
                </a:solidFill>
              </a:rPr>
              <a:t>替换或跳过搜索的所有格式实例后，</a:t>
            </a:r>
            <a:r>
              <a:rPr lang="en-US" altLang="zh-CN" sz="2400" dirty="0">
                <a:solidFill>
                  <a:srgbClr val="0070C0"/>
                </a:solidFill>
              </a:rPr>
              <a:t>Word </a:t>
            </a:r>
            <a:r>
              <a:rPr lang="zh-CN" altLang="en-US" sz="2400" dirty="0">
                <a:solidFill>
                  <a:srgbClr val="0070C0"/>
                </a:solidFill>
              </a:rPr>
              <a:t>将显示一个对话框，通知您搜索已完成。</a:t>
            </a:r>
            <a:endParaRPr lang="en-GB" sz="2400" dirty="0">
              <a:solidFill>
                <a:srgbClr val="0070C0"/>
              </a:solidFill>
            </a:endParaRPr>
          </a:p>
        </p:txBody>
      </p:sp>
    </p:spTree>
    <p:extLst>
      <p:ext uri="{BB962C8B-B14F-4D97-AF65-F5344CB8AC3E}">
        <p14:creationId xmlns:p14="http://schemas.microsoft.com/office/powerpoint/2010/main" val="41030704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3B0FC9-90B5-4A36-8573-8898B638D1F7}"/>
              </a:ext>
            </a:extLst>
          </p:cNvPr>
          <p:cNvPicPr>
            <a:picLocks noChangeAspect="1"/>
          </p:cNvPicPr>
          <p:nvPr/>
        </p:nvPicPr>
        <p:blipFill>
          <a:blip r:embed="rId2"/>
          <a:stretch>
            <a:fillRect/>
          </a:stretch>
        </p:blipFill>
        <p:spPr>
          <a:xfrm>
            <a:off x="565757"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startAt="11"/>
            </a:pPr>
            <a:r>
              <a:rPr lang="en-GB" sz="2400" dirty="0"/>
              <a:t>Click OK. |</a:t>
            </a:r>
            <a:r>
              <a:rPr lang="zh-CN" altLang="en-US" sz="2400" dirty="0">
                <a:solidFill>
                  <a:srgbClr val="0070C0"/>
                </a:solidFill>
              </a:rPr>
              <a:t>单击确定。</a:t>
            </a:r>
          </a:p>
          <a:p>
            <a:pPr marL="457200" indent="-457200" algn="just" fontAlgn="base">
              <a:buFont typeface="+mj-lt"/>
              <a:buAutoNum type="arabicPeriod" startAt="11"/>
            </a:pPr>
            <a:endParaRPr lang="en-GB" sz="2400" dirty="0"/>
          </a:p>
          <a:p>
            <a:pPr marL="457200" indent="-457200" algn="just" fontAlgn="base">
              <a:buFont typeface="+mj-lt"/>
              <a:buAutoNum type="arabicPeriod" startAt="11"/>
            </a:pPr>
            <a:r>
              <a:rPr lang="en-GB" sz="2400" dirty="0"/>
              <a:t>Click the Close button. |</a:t>
            </a:r>
            <a:r>
              <a:rPr lang="zh-CN" altLang="en-US" sz="2400" dirty="0">
                <a:solidFill>
                  <a:srgbClr val="0070C0"/>
                </a:solidFill>
              </a:rPr>
              <a:t>单击关闭按钮。</a:t>
            </a:r>
          </a:p>
          <a:p>
            <a:pPr algn="just" fontAlgn="base"/>
            <a:endParaRPr lang="en-GB" sz="2400" dirty="0"/>
          </a:p>
          <a:p>
            <a:pPr algn="just" fontAlgn="base"/>
            <a:r>
              <a:rPr lang="en-GB" sz="2400" dirty="0"/>
              <a:t>The Find and Replace dialog box closes.</a:t>
            </a:r>
            <a:endParaRPr lang="zh-CN" altLang="en-US" sz="2400" dirty="0">
              <a:solidFill>
                <a:srgbClr val="0070C0"/>
              </a:solidFill>
            </a:endParaRPr>
          </a:p>
          <a:p>
            <a:pPr algn="just" fontAlgn="base"/>
            <a:r>
              <a:rPr lang="zh-CN" altLang="en-US" sz="2400" dirty="0">
                <a:solidFill>
                  <a:srgbClr val="0070C0"/>
                </a:solidFill>
              </a:rPr>
              <a:t>“查找和替换”对话框关闭</a:t>
            </a:r>
            <a:endParaRPr lang="en-GB" sz="2400" dirty="0">
              <a:solidFill>
                <a:srgbClr val="0070C0"/>
              </a:solidFill>
            </a:endParaRPr>
          </a:p>
        </p:txBody>
      </p:sp>
    </p:spTree>
    <p:extLst>
      <p:ext uri="{BB962C8B-B14F-4D97-AF65-F5344CB8AC3E}">
        <p14:creationId xmlns:p14="http://schemas.microsoft.com/office/powerpoint/2010/main" val="70471646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FBE94A0-D2D8-4D5A-B550-881E464DB588}"/>
              </a:ext>
            </a:extLst>
          </p:cNvPr>
          <p:cNvPicPr>
            <a:picLocks noChangeAspect="1"/>
          </p:cNvPicPr>
          <p:nvPr/>
        </p:nvPicPr>
        <p:blipFill rotWithShape="1">
          <a:blip r:embed="rId2"/>
          <a:srcRect b="5369"/>
          <a:stretch/>
        </p:blipFill>
        <p:spPr>
          <a:xfrm>
            <a:off x="0" y="3628"/>
            <a:ext cx="12192000" cy="6854372"/>
          </a:xfrm>
          <a:prstGeom prst="rect">
            <a:avLst/>
          </a:prstGeom>
        </p:spPr>
      </p:pic>
      <p:sp>
        <p:nvSpPr>
          <p:cNvPr id="4" name="TextBox 3">
            <a:extLst>
              <a:ext uri="{FF2B5EF4-FFF2-40B4-BE49-F238E27FC236}">
                <a16:creationId xmlns:a16="http://schemas.microsoft.com/office/drawing/2014/main" id="{11005E54-C770-4BC2-ADAD-67B3C81945E3}"/>
              </a:ext>
            </a:extLst>
          </p:cNvPr>
          <p:cNvSpPr txBox="1"/>
          <p:nvPr/>
        </p:nvSpPr>
        <p:spPr>
          <a:xfrm>
            <a:off x="0" y="3192955"/>
            <a:ext cx="12192000" cy="2862322"/>
          </a:xfrm>
          <a:prstGeom prst="rect">
            <a:avLst/>
          </a:prstGeom>
          <a:noFill/>
        </p:spPr>
        <p:txBody>
          <a:bodyPr wrap="square" rtlCol="0">
            <a:spAutoFit/>
          </a:bodyPr>
          <a:lstStyle/>
          <a:p>
            <a:pPr algn="ctr"/>
            <a:r>
              <a:rPr lang="en-GB" dirty="0">
                <a:solidFill>
                  <a:schemeClr val="bg1"/>
                </a:solidFill>
                <a:latin typeface="Segoe UI Light" panose="020B0502040204020203" pitchFamily="34" charset="0"/>
                <a:cs typeface="Segoe UI Light" panose="020B0502040204020203" pitchFamily="34" charset="0"/>
              </a:rPr>
              <a:t>Social Health Growth</a:t>
            </a:r>
          </a:p>
          <a:p>
            <a:pPr algn="ctr"/>
            <a:r>
              <a:rPr lang="en-GB" dirty="0">
                <a:solidFill>
                  <a:schemeClr val="bg1"/>
                </a:solidFill>
                <a:latin typeface="Segoe UI Light" panose="020B0502040204020203" pitchFamily="34" charset="0"/>
                <a:cs typeface="Segoe UI Light" panose="020B0502040204020203" pitchFamily="34" charset="0"/>
              </a:rPr>
              <a:t>200 Jalan Sultan #03-17, Textile Centre, Singapore 199018</a:t>
            </a:r>
          </a:p>
          <a:p>
            <a:pPr algn="ctr"/>
            <a:r>
              <a:rPr lang="en-GB" dirty="0">
                <a:solidFill>
                  <a:schemeClr val="bg1"/>
                </a:solidFill>
                <a:latin typeface="Segoe UI Light" panose="020B0502040204020203" pitchFamily="34" charset="0"/>
                <a:cs typeface="Segoe UI Light" panose="020B0502040204020203" pitchFamily="34" charset="0"/>
              </a:rPr>
              <a:t>Hotline: (65) 9751 6906, Fax: (65) 6338 2892</a:t>
            </a:r>
          </a:p>
          <a:p>
            <a:pPr algn="ctr"/>
            <a:r>
              <a:rPr lang="en-GB" dirty="0">
                <a:solidFill>
                  <a:schemeClr val="bg1"/>
                </a:solidFill>
                <a:latin typeface="Segoe UI Light" panose="020B0502040204020203" pitchFamily="34" charset="0"/>
                <a:cs typeface="Segoe UI Light" panose="020B0502040204020203" pitchFamily="34" charset="0"/>
              </a:rPr>
              <a:t>SHG is a registered Charity with Ministry of Social and Family Development</a:t>
            </a:r>
          </a:p>
          <a:p>
            <a:pPr algn="ctr"/>
            <a:endParaRPr lang="en-US" dirty="0">
              <a:solidFill>
                <a:schemeClr val="bg1"/>
              </a:solidFill>
              <a:latin typeface="Segoe UI Light" panose="020B0502040204020203" pitchFamily="34" charset="0"/>
              <a:cs typeface="Segoe UI Light" panose="020B0502040204020203" pitchFamily="34" charset="0"/>
            </a:endParaRPr>
          </a:p>
          <a:p>
            <a:pPr algn="ctr"/>
            <a:r>
              <a:rPr lang="en-US" dirty="0">
                <a:solidFill>
                  <a:schemeClr val="bg1"/>
                </a:solidFill>
                <a:latin typeface="Segoe UI Light" panose="020B0502040204020203" pitchFamily="34" charset="0"/>
                <a:cs typeface="Segoe UI Light" panose="020B0502040204020203" pitchFamily="34" charset="0"/>
              </a:rPr>
              <a:t>Website: </a:t>
            </a:r>
            <a:r>
              <a:rPr lang="en-US" dirty="0">
                <a:solidFill>
                  <a:schemeClr val="bg1"/>
                </a:solidFill>
                <a:latin typeface="Segoe UI Light" panose="020B0502040204020203" pitchFamily="34" charset="0"/>
                <a:cs typeface="Segoe UI Light" panose="020B0502040204020203" pitchFamily="34" charset="0"/>
                <a:hlinkClick r:id="rId3"/>
              </a:rPr>
              <a:t>www.socialhealthgrowth.org</a:t>
            </a:r>
            <a:endParaRPr lang="en-US" dirty="0">
              <a:solidFill>
                <a:schemeClr val="bg1"/>
              </a:solidFill>
              <a:latin typeface="Segoe UI Light" panose="020B0502040204020203" pitchFamily="34" charset="0"/>
              <a:cs typeface="Segoe UI Light" panose="020B0502040204020203" pitchFamily="34" charset="0"/>
            </a:endParaRPr>
          </a:p>
          <a:p>
            <a:pPr algn="ctr"/>
            <a:r>
              <a:rPr lang="en-US" dirty="0">
                <a:solidFill>
                  <a:schemeClr val="bg1"/>
                </a:solidFill>
                <a:latin typeface="Segoe UI Light" panose="020B0502040204020203" pitchFamily="34" charset="0"/>
                <a:cs typeface="Segoe UI Light" panose="020B0502040204020203" pitchFamily="34" charset="0"/>
              </a:rPr>
              <a:t>Facebook: facebook.com/socialhealthgrowth.shg</a:t>
            </a:r>
          </a:p>
          <a:p>
            <a:pPr algn="ctr"/>
            <a:r>
              <a:rPr lang="en-GB" dirty="0">
                <a:solidFill>
                  <a:schemeClr val="bg1"/>
                </a:solidFill>
                <a:latin typeface="Segoe UI Light" panose="020B0502040204020203" pitchFamily="34" charset="0"/>
                <a:cs typeface="Segoe UI Light" panose="020B0502040204020203" pitchFamily="34" charset="0"/>
              </a:rPr>
              <a:t>Twitter: @SHG_Singapore</a:t>
            </a:r>
          </a:p>
          <a:p>
            <a:pPr algn="ctr"/>
            <a:r>
              <a:rPr lang="en-GB" dirty="0">
                <a:solidFill>
                  <a:schemeClr val="bg1"/>
                </a:solidFill>
                <a:latin typeface="Segoe UI Light" panose="020B0502040204020203" pitchFamily="34" charset="0"/>
                <a:cs typeface="Segoe UI Light" panose="020B0502040204020203" pitchFamily="34" charset="0"/>
              </a:rPr>
              <a:t>Instagram: </a:t>
            </a:r>
            <a:r>
              <a:rPr lang="en-GB" dirty="0" err="1">
                <a:solidFill>
                  <a:schemeClr val="bg1"/>
                </a:solidFill>
                <a:latin typeface="Segoe UI Light" panose="020B0502040204020203" pitchFamily="34" charset="0"/>
                <a:cs typeface="Segoe UI Light" panose="020B0502040204020203" pitchFamily="34" charset="0"/>
              </a:rPr>
              <a:t>socialhealthgrowth</a:t>
            </a:r>
            <a:endParaRPr lang="en-GB" dirty="0">
              <a:solidFill>
                <a:schemeClr val="bg1"/>
              </a:solidFill>
              <a:latin typeface="Segoe UI Light" panose="020B0502040204020203" pitchFamily="34" charset="0"/>
              <a:cs typeface="Segoe UI Light" panose="020B0502040204020203" pitchFamily="34" charset="0"/>
            </a:endParaRPr>
          </a:p>
          <a:p>
            <a:pPr algn="ctr"/>
            <a:endParaRPr lang="en-US" dirty="0">
              <a:solidFill>
                <a:schemeClr val="bg1"/>
              </a:solidFill>
              <a:latin typeface="Segoe UI Light" panose="020B0502040204020203" pitchFamily="34" charset="0"/>
              <a:cs typeface="Segoe UI Light" panose="020B0502040204020203" pitchFamily="34" charset="0"/>
            </a:endParaRPr>
          </a:p>
        </p:txBody>
      </p:sp>
      <p:sp>
        <p:nvSpPr>
          <p:cNvPr id="37" name="TextBox 36">
            <a:extLst>
              <a:ext uri="{FF2B5EF4-FFF2-40B4-BE49-F238E27FC236}">
                <a16:creationId xmlns:a16="http://schemas.microsoft.com/office/drawing/2014/main" id="{635E68B5-4108-4302-9BDB-8316387B43AA}"/>
              </a:ext>
            </a:extLst>
          </p:cNvPr>
          <p:cNvSpPr txBox="1"/>
          <p:nvPr/>
        </p:nvSpPr>
        <p:spPr>
          <a:xfrm>
            <a:off x="0" y="1628775"/>
            <a:ext cx="12192000" cy="1323439"/>
          </a:xfrm>
          <a:prstGeom prst="rect">
            <a:avLst/>
          </a:prstGeom>
          <a:noFill/>
        </p:spPr>
        <p:txBody>
          <a:bodyPr wrap="square" rtlCol="0">
            <a:spAutoFit/>
          </a:bodyPr>
          <a:lstStyle/>
          <a:p>
            <a:pPr algn="ctr"/>
            <a:r>
              <a:rPr lang="en-SG" sz="8000" b="1" dirty="0">
                <a:solidFill>
                  <a:schemeClr val="bg1"/>
                </a:solidFill>
              </a:rPr>
              <a:t>Thank You!</a:t>
            </a:r>
          </a:p>
        </p:txBody>
      </p:sp>
    </p:spTree>
    <p:extLst>
      <p:ext uri="{BB962C8B-B14F-4D97-AF65-F5344CB8AC3E}">
        <p14:creationId xmlns:p14="http://schemas.microsoft.com/office/powerpoint/2010/main" val="1138545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DFB56F-1EF3-4173-BD00-454A636E5DDF}"/>
              </a:ext>
            </a:extLst>
          </p:cNvPr>
          <p:cNvPicPr>
            <a:picLocks noChangeAspect="1"/>
          </p:cNvPicPr>
          <p:nvPr/>
        </p:nvPicPr>
        <p:blipFill>
          <a:blip r:embed="rId2"/>
          <a:stretch>
            <a:fillRect/>
          </a:stretch>
        </p:blipFill>
        <p:spPr>
          <a:xfrm>
            <a:off x="565722" y="902280"/>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Font Size list arrow. |</a:t>
            </a:r>
            <a:r>
              <a:rPr lang="zh-CN" altLang="en-US" sz="2400" dirty="0">
                <a:solidFill>
                  <a:srgbClr val="0070C0"/>
                </a:solidFill>
              </a:rPr>
              <a:t>单击字体大小列表箭头。</a:t>
            </a:r>
          </a:p>
          <a:p>
            <a:pPr algn="just" fontAlgn="base"/>
            <a:endParaRPr lang="en-GB" sz="2400" dirty="0"/>
          </a:p>
          <a:p>
            <a:pPr algn="just" fontAlgn="base"/>
            <a:r>
              <a:rPr lang="en-GB" sz="2400" dirty="0"/>
              <a:t>You can also click the Font Size list arrow on the Mini Toolbar. </a:t>
            </a:r>
          </a:p>
          <a:p>
            <a:pPr algn="just" fontAlgn="base"/>
            <a:r>
              <a:rPr lang="zh-CN" altLang="en-US" sz="2400" dirty="0">
                <a:solidFill>
                  <a:srgbClr val="0070C0"/>
                </a:solidFill>
              </a:rPr>
              <a:t>您还可以单击迷你工具栏上的字体大小列表箭头。</a:t>
            </a:r>
            <a:endParaRPr lang="en-GB" sz="2400" dirty="0">
              <a:solidFill>
                <a:srgbClr val="0070C0"/>
              </a:solidFill>
            </a:endParaRPr>
          </a:p>
        </p:txBody>
      </p:sp>
    </p:spTree>
    <p:extLst>
      <p:ext uri="{BB962C8B-B14F-4D97-AF65-F5344CB8AC3E}">
        <p14:creationId xmlns:p14="http://schemas.microsoft.com/office/powerpoint/2010/main" val="129910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DFB56F-1EF3-4173-BD00-454A636E5DDF}"/>
              </a:ext>
            </a:extLst>
          </p:cNvPr>
          <p:cNvPicPr>
            <a:picLocks noChangeAspect="1"/>
          </p:cNvPicPr>
          <p:nvPr/>
        </p:nvPicPr>
        <p:blipFill>
          <a:blip r:embed="rId2"/>
          <a:stretch>
            <a:fillRect/>
          </a:stretch>
        </p:blipFill>
        <p:spPr>
          <a:xfrm>
            <a:off x="565722" y="902280"/>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font size. |</a:t>
            </a:r>
            <a:r>
              <a:rPr lang="zh-CN" altLang="en-US" sz="2400" dirty="0">
                <a:solidFill>
                  <a:srgbClr val="0070C0"/>
                </a:solidFill>
              </a:rPr>
              <a:t>选择字体大小</a:t>
            </a:r>
            <a:endParaRPr lang="en-SG" altLang="zh-CN" sz="2400" dirty="0">
              <a:solidFill>
                <a:srgbClr val="0070C0"/>
              </a:solidFill>
            </a:endParaRPr>
          </a:p>
          <a:p>
            <a:pPr marL="457200" indent="-457200" algn="just" fontAlgn="base">
              <a:buFont typeface="+mj-lt"/>
              <a:buAutoNum type="arabicPeriod" startAt="3"/>
            </a:pPr>
            <a:endParaRPr lang="en-GB" sz="2400" dirty="0"/>
          </a:p>
          <a:p>
            <a:pPr algn="just" fontAlgn="base"/>
            <a:r>
              <a:rPr lang="en-GB" sz="2400" dirty="0"/>
              <a:t>The font size changes.</a:t>
            </a:r>
            <a:endParaRPr lang="zh-CN" altLang="en-US" sz="2400" dirty="0">
              <a:solidFill>
                <a:srgbClr val="0070C0"/>
              </a:solidFill>
            </a:endParaRPr>
          </a:p>
          <a:p>
            <a:pPr algn="just" fontAlgn="base"/>
            <a:r>
              <a:rPr lang="zh-CN" altLang="en-US" sz="2400" dirty="0">
                <a:solidFill>
                  <a:srgbClr val="0070C0"/>
                </a:solidFill>
              </a:rPr>
              <a:t>字体大小发生变化。</a:t>
            </a:r>
            <a:r>
              <a:rPr lang="en-GB" sz="2400" dirty="0">
                <a:solidFill>
                  <a:srgbClr val="0070C0"/>
                </a:solidFill>
              </a:rPr>
              <a:t> </a:t>
            </a:r>
          </a:p>
        </p:txBody>
      </p:sp>
    </p:spTree>
    <p:extLst>
      <p:ext uri="{BB962C8B-B14F-4D97-AF65-F5344CB8AC3E}">
        <p14:creationId xmlns:p14="http://schemas.microsoft.com/office/powerpoint/2010/main" val="109192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DFB56F-1EF3-4173-BD00-454A636E5DDF}"/>
              </a:ext>
            </a:extLst>
          </p:cNvPr>
          <p:cNvPicPr>
            <a:picLocks noChangeAspect="1"/>
          </p:cNvPicPr>
          <p:nvPr/>
        </p:nvPicPr>
        <p:blipFill>
          <a:blip r:embed="rId2"/>
          <a:stretch>
            <a:fillRect/>
          </a:stretch>
        </p:blipFill>
        <p:spPr>
          <a:xfrm>
            <a:off x="565722" y="902280"/>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Click the Increase Font Size or Decrease Font Size buttons to increase or decrease by one point at a time. </a:t>
            </a:r>
          </a:p>
          <a:p>
            <a:pPr algn="just" fontAlgn="base"/>
            <a:r>
              <a:rPr lang="zh-CN" altLang="en-US" sz="2400" dirty="0">
                <a:solidFill>
                  <a:srgbClr val="0070C0"/>
                </a:solidFill>
              </a:rPr>
              <a:t>单击“增大字体大小”或“减小字体大小”按钮以一次增大或减小一点。</a:t>
            </a:r>
            <a:endParaRPr lang="en-GB" sz="2400" dirty="0">
              <a:solidFill>
                <a:srgbClr val="0070C0"/>
              </a:solidFill>
            </a:endParaRPr>
          </a:p>
        </p:txBody>
      </p:sp>
    </p:spTree>
    <p:extLst>
      <p:ext uri="{BB962C8B-B14F-4D97-AF65-F5344CB8AC3E}">
        <p14:creationId xmlns:p14="http://schemas.microsoft.com/office/powerpoint/2010/main" val="208911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DFB56F-1EF3-4173-BD00-454A636E5DDF}"/>
              </a:ext>
            </a:extLst>
          </p:cNvPr>
          <p:cNvPicPr>
            <a:picLocks noChangeAspect="1"/>
          </p:cNvPicPr>
          <p:nvPr/>
        </p:nvPicPr>
        <p:blipFill>
          <a:blip r:embed="rId2"/>
          <a:stretch>
            <a:fillRect/>
          </a:stretch>
        </p:blipFill>
        <p:spPr>
          <a:xfrm>
            <a:off x="565722" y="902280"/>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 Size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Note: Font size is measured in points (</a:t>
            </a:r>
            <a:r>
              <a:rPr lang="en-GB" sz="2400" dirty="0" err="1"/>
              <a:t>pt</a:t>
            </a:r>
            <a:r>
              <a:rPr lang="en-GB" sz="2400" dirty="0"/>
              <a:t>) that are 1/72 of an inch. The larger the number of points, the larger the font.</a:t>
            </a:r>
          </a:p>
          <a:p>
            <a:pPr algn="just" fontAlgn="base"/>
            <a:r>
              <a:rPr lang="zh-CN" altLang="en-US" sz="2400" dirty="0">
                <a:solidFill>
                  <a:srgbClr val="0070C0"/>
                </a:solidFill>
              </a:rPr>
              <a:t>注意：字体大小以 </a:t>
            </a:r>
            <a:r>
              <a:rPr lang="en-US" altLang="zh-CN" sz="2400" dirty="0">
                <a:solidFill>
                  <a:srgbClr val="0070C0"/>
                </a:solidFill>
              </a:rPr>
              <a:t>1/72 </a:t>
            </a:r>
            <a:r>
              <a:rPr lang="zh-CN" altLang="en-US" sz="2400" dirty="0">
                <a:solidFill>
                  <a:srgbClr val="0070C0"/>
                </a:solidFill>
              </a:rPr>
              <a:t>英寸的磅 </a:t>
            </a:r>
            <a:r>
              <a:rPr lang="en-US" altLang="zh-CN" sz="2400" dirty="0">
                <a:solidFill>
                  <a:srgbClr val="0070C0"/>
                </a:solidFill>
              </a:rPr>
              <a:t>(</a:t>
            </a:r>
            <a:r>
              <a:rPr lang="en-US" altLang="zh-CN" sz="2400" dirty="0" err="1">
                <a:solidFill>
                  <a:srgbClr val="0070C0"/>
                </a:solidFill>
              </a:rPr>
              <a:t>pt</a:t>
            </a:r>
            <a:r>
              <a:rPr lang="en-US" altLang="zh-CN" sz="2400" dirty="0">
                <a:solidFill>
                  <a:srgbClr val="0070C0"/>
                </a:solidFill>
              </a:rPr>
              <a:t>) </a:t>
            </a:r>
            <a:r>
              <a:rPr lang="zh-CN" altLang="en-US" sz="2400" dirty="0">
                <a:solidFill>
                  <a:srgbClr val="0070C0"/>
                </a:solidFill>
              </a:rPr>
              <a:t>为单位。点数越大，字体越大。</a:t>
            </a:r>
            <a:endParaRPr lang="en-GB" sz="2400" dirty="0">
              <a:solidFill>
                <a:srgbClr val="0070C0"/>
              </a:solidFill>
            </a:endParaRPr>
          </a:p>
        </p:txBody>
      </p:sp>
    </p:spTree>
    <p:extLst>
      <p:ext uri="{BB962C8B-B14F-4D97-AF65-F5344CB8AC3E}">
        <p14:creationId xmlns:p14="http://schemas.microsoft.com/office/powerpoint/2010/main" val="183247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45E9B7-F659-47FA-9413-1644377FA35D}"/>
              </a:ext>
            </a:extLst>
          </p:cNvPr>
          <p:cNvPicPr>
            <a:picLocks noChangeAspect="1"/>
          </p:cNvPicPr>
          <p:nvPr/>
        </p:nvPicPr>
        <p:blipFill>
          <a:blip r:embed="rId2"/>
          <a:stretch>
            <a:fillRect/>
          </a:stretch>
        </p:blipFill>
        <p:spPr>
          <a:xfrm>
            <a:off x="565723"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 </a:t>
            </a:r>
            <a:r>
              <a:rPr lang="en-SG" sz="3200" dirty="0" err="1"/>
              <a:t>Color</a:t>
            </a:r>
            <a:endParaRPr lang="en-SG" sz="3200" dirty="0"/>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You may need to change font </a:t>
            </a:r>
            <a:r>
              <a:rPr lang="en-GB" sz="2400" dirty="0" err="1"/>
              <a:t>color</a:t>
            </a:r>
            <a:r>
              <a:rPr lang="en-GB" sz="2400" dirty="0"/>
              <a:t> to make text stand out, comply with brand standards, or add visual appeal. </a:t>
            </a:r>
          </a:p>
          <a:p>
            <a:pPr algn="just" fontAlgn="base"/>
            <a:r>
              <a:rPr lang="zh-CN" altLang="en-US" sz="2400" dirty="0">
                <a:solidFill>
                  <a:srgbClr val="0070C0"/>
                </a:solidFill>
              </a:rPr>
              <a:t>您可能需要更改字体颜色以突出文本、符合品牌标准或增加视觉吸引力。</a:t>
            </a:r>
          </a:p>
          <a:p>
            <a:pPr algn="just" fontAlgn="base"/>
            <a:endParaRPr lang="zh-CN" altLang="en-US" sz="2400" dirty="0">
              <a:solidFill>
                <a:srgbClr val="0070C0"/>
              </a:solidFill>
            </a:endParaRPr>
          </a:p>
          <a:p>
            <a:pPr marL="457200" indent="-457200" algn="just" fontAlgn="base">
              <a:buFont typeface="+mj-lt"/>
              <a:buAutoNum type="arabicPeriod"/>
            </a:pPr>
            <a:r>
              <a:rPr lang="en-GB" sz="2400" dirty="0"/>
              <a:t>Select the text you want to change. | </a:t>
            </a:r>
            <a:r>
              <a:rPr lang="zh-CN" altLang="en-US" sz="2400" dirty="0">
                <a:solidFill>
                  <a:srgbClr val="0070C0"/>
                </a:solidFill>
              </a:rPr>
              <a:t>选择要更改的文本。</a:t>
            </a:r>
            <a:endParaRPr lang="en-GB" sz="2400" dirty="0">
              <a:solidFill>
                <a:srgbClr val="0070C0"/>
              </a:solidFill>
            </a:endParaRPr>
          </a:p>
          <a:p>
            <a:pPr marL="457200" indent="-457200" algn="just" fontAlgn="base">
              <a:buFont typeface="+mj-lt"/>
              <a:buAutoNum type="arabicPeriod"/>
            </a:pPr>
            <a:endParaRPr lang="en-GB" sz="2400" dirty="0"/>
          </a:p>
        </p:txBody>
      </p:sp>
    </p:spTree>
    <p:extLst>
      <p:ext uri="{BB962C8B-B14F-4D97-AF65-F5344CB8AC3E}">
        <p14:creationId xmlns:p14="http://schemas.microsoft.com/office/powerpoint/2010/main" val="266481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Learning Objectives</a:t>
            </a:r>
          </a:p>
        </p:txBody>
      </p:sp>
      <p:sp>
        <p:nvSpPr>
          <p:cNvPr id="5" name="TextBox 4">
            <a:extLst>
              <a:ext uri="{FF2B5EF4-FFF2-40B4-BE49-F238E27FC236}">
                <a16:creationId xmlns:a16="http://schemas.microsoft.com/office/drawing/2014/main" id="{428F639F-70CE-4753-BA06-826A7C0AFE3B}"/>
              </a:ext>
            </a:extLst>
          </p:cNvPr>
          <p:cNvSpPr txBox="1"/>
          <p:nvPr/>
        </p:nvSpPr>
        <p:spPr>
          <a:xfrm>
            <a:off x="914400" y="1280604"/>
            <a:ext cx="6507332" cy="812530"/>
          </a:xfrm>
          <a:prstGeom prst="rect">
            <a:avLst/>
          </a:prstGeom>
          <a:noFill/>
        </p:spPr>
        <p:txBody>
          <a:bodyPr wrap="square" rtlCol="0">
            <a:spAutoFit/>
          </a:bodyPr>
          <a:lstStyle/>
          <a:p>
            <a:pPr>
              <a:lnSpc>
                <a:spcPct val="95000"/>
              </a:lnSpc>
              <a:spcBef>
                <a:spcPct val="0"/>
              </a:spcBef>
            </a:pPr>
            <a:r>
              <a:rPr lang="en-US" altLang="en-US" sz="2400" dirty="0">
                <a:solidFill>
                  <a:srgbClr val="000000"/>
                </a:solidFill>
              </a:rPr>
              <a:t>To understand how to format text and paragraphs</a:t>
            </a:r>
          </a:p>
          <a:p>
            <a:r>
              <a:rPr lang="zh-CN" altLang="en-US" sz="2400" dirty="0">
                <a:solidFill>
                  <a:srgbClr val="0070C0"/>
                </a:solidFill>
              </a:rPr>
              <a:t>了解如何格式化文本和段落</a:t>
            </a:r>
            <a:endParaRPr lang="en-SG" sz="2400" dirty="0">
              <a:solidFill>
                <a:srgbClr val="0070C0"/>
              </a:solidFill>
            </a:endParaRPr>
          </a:p>
        </p:txBody>
      </p:sp>
      <p:pic>
        <p:nvPicPr>
          <p:cNvPr id="3" name="Picture 2">
            <a:extLst>
              <a:ext uri="{FF2B5EF4-FFF2-40B4-BE49-F238E27FC236}">
                <a16:creationId xmlns:a16="http://schemas.microsoft.com/office/drawing/2014/main" id="{776EA7DD-0260-45CC-9866-8750FE77F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379" y="1088131"/>
            <a:ext cx="4681737" cy="4681737"/>
          </a:xfrm>
          <a:prstGeom prst="rect">
            <a:avLst/>
          </a:prstGeom>
        </p:spPr>
      </p:pic>
    </p:spTree>
    <p:extLst>
      <p:ext uri="{BB962C8B-B14F-4D97-AF65-F5344CB8AC3E}">
        <p14:creationId xmlns:p14="http://schemas.microsoft.com/office/powerpoint/2010/main" val="68389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45E9B7-F659-47FA-9413-1644377FA35D}"/>
              </a:ext>
            </a:extLst>
          </p:cNvPr>
          <p:cNvPicPr>
            <a:picLocks noChangeAspect="1"/>
          </p:cNvPicPr>
          <p:nvPr/>
        </p:nvPicPr>
        <p:blipFill>
          <a:blip r:embed="rId2"/>
          <a:stretch>
            <a:fillRect/>
          </a:stretch>
        </p:blipFill>
        <p:spPr>
          <a:xfrm>
            <a:off x="565723"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 </a:t>
            </a:r>
            <a:r>
              <a:rPr lang="en-SG" sz="3200" dirty="0" err="1"/>
              <a:t>Color</a:t>
            </a:r>
            <a:endParaRPr lang="en-SG" sz="3200" dirty="0"/>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Font </a:t>
            </a:r>
            <a:r>
              <a:rPr lang="en-GB" sz="2400" dirty="0" err="1"/>
              <a:t>Color</a:t>
            </a:r>
            <a:r>
              <a:rPr lang="en-GB" sz="2400" dirty="0"/>
              <a:t> list arrow. |</a:t>
            </a:r>
            <a:r>
              <a:rPr lang="zh-CN" altLang="en-US" sz="2400" dirty="0">
                <a:solidFill>
                  <a:srgbClr val="0070C0"/>
                </a:solidFill>
              </a:rPr>
              <a:t>单击字体颜色列表箭头。</a:t>
            </a:r>
          </a:p>
          <a:p>
            <a:pPr algn="just" fontAlgn="base"/>
            <a:endParaRPr lang="en-GB" sz="2400" dirty="0"/>
          </a:p>
          <a:p>
            <a:pPr algn="just" fontAlgn="base"/>
            <a:r>
              <a:rPr lang="en-GB" sz="2400" dirty="0"/>
              <a:t>You can also click the Font </a:t>
            </a:r>
            <a:r>
              <a:rPr lang="en-GB" sz="2400" dirty="0" err="1"/>
              <a:t>Color</a:t>
            </a:r>
            <a:r>
              <a:rPr lang="en-GB" sz="2400" dirty="0"/>
              <a:t> list arrow on the Mini Toolbar. </a:t>
            </a:r>
          </a:p>
          <a:p>
            <a:pPr algn="just" fontAlgn="base"/>
            <a:r>
              <a:rPr lang="zh-CN" altLang="en-US" sz="2400" dirty="0">
                <a:solidFill>
                  <a:srgbClr val="0070C0"/>
                </a:solidFill>
              </a:rPr>
              <a:t>您还可以单击迷你工具栏上的字体颜色列表箭头。</a:t>
            </a:r>
            <a:endParaRPr lang="en-GB" sz="2400" dirty="0">
              <a:solidFill>
                <a:srgbClr val="0070C0"/>
              </a:solidFill>
            </a:endParaRPr>
          </a:p>
        </p:txBody>
      </p:sp>
    </p:spTree>
    <p:extLst>
      <p:ext uri="{BB962C8B-B14F-4D97-AF65-F5344CB8AC3E}">
        <p14:creationId xmlns:p14="http://schemas.microsoft.com/office/powerpoint/2010/main" val="395176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45E9B7-F659-47FA-9413-1644377FA35D}"/>
              </a:ext>
            </a:extLst>
          </p:cNvPr>
          <p:cNvPicPr>
            <a:picLocks noChangeAspect="1"/>
          </p:cNvPicPr>
          <p:nvPr/>
        </p:nvPicPr>
        <p:blipFill>
          <a:blip r:embed="rId2"/>
          <a:stretch>
            <a:fillRect/>
          </a:stretch>
        </p:blipFill>
        <p:spPr>
          <a:xfrm>
            <a:off x="565723"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 </a:t>
            </a:r>
            <a:r>
              <a:rPr lang="en-SG" sz="3200" dirty="0" err="1"/>
              <a:t>Color</a:t>
            </a:r>
            <a:endParaRPr lang="en-SG" sz="3200" dirty="0"/>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new </a:t>
            </a:r>
            <a:r>
              <a:rPr lang="en-GB" sz="2400" dirty="0" err="1"/>
              <a:t>color</a:t>
            </a:r>
            <a:r>
              <a:rPr lang="en-GB" sz="2400" dirty="0"/>
              <a:t>. |</a:t>
            </a:r>
            <a:r>
              <a:rPr lang="zh-CN" altLang="en-US" sz="2400" dirty="0">
                <a:solidFill>
                  <a:srgbClr val="0070C0"/>
                </a:solidFill>
              </a:rPr>
              <a:t>选择一种新颜色。</a:t>
            </a:r>
          </a:p>
          <a:p>
            <a:pPr algn="just" fontAlgn="base"/>
            <a:endParaRPr lang="en-GB" sz="2400" dirty="0"/>
          </a:p>
          <a:p>
            <a:pPr algn="just" fontAlgn="base"/>
            <a:r>
              <a:rPr lang="en-GB" sz="2400" dirty="0"/>
              <a:t>If you don’t like any of the available theme </a:t>
            </a:r>
            <a:r>
              <a:rPr lang="en-GB" sz="2400" dirty="0" err="1"/>
              <a:t>colors</a:t>
            </a:r>
            <a:r>
              <a:rPr lang="en-GB" sz="2400" dirty="0"/>
              <a:t>, select More </a:t>
            </a:r>
            <a:r>
              <a:rPr lang="en-GB" sz="2400" dirty="0" err="1"/>
              <a:t>Colors</a:t>
            </a:r>
            <a:r>
              <a:rPr lang="en-GB" sz="2400" dirty="0"/>
              <a:t> to display the </a:t>
            </a:r>
            <a:r>
              <a:rPr lang="en-GB" sz="2400" dirty="0" err="1"/>
              <a:t>Colors</a:t>
            </a:r>
            <a:r>
              <a:rPr lang="en-GB" sz="2400" dirty="0"/>
              <a:t> dialog box.</a:t>
            </a:r>
          </a:p>
          <a:p>
            <a:pPr algn="just" fontAlgn="base"/>
            <a:r>
              <a:rPr lang="zh-CN" altLang="en-US" sz="2400" dirty="0">
                <a:solidFill>
                  <a:srgbClr val="0070C0"/>
                </a:solidFill>
              </a:rPr>
              <a:t>如果您不喜欢任何可用的主题颜色，请选择更多颜色以显示颜色对话框。</a:t>
            </a:r>
            <a:endParaRPr lang="en-GB" sz="2400" dirty="0">
              <a:solidFill>
                <a:srgbClr val="0070C0"/>
              </a:solidFill>
            </a:endParaRPr>
          </a:p>
        </p:txBody>
      </p:sp>
    </p:spTree>
    <p:extLst>
      <p:ext uri="{BB962C8B-B14F-4D97-AF65-F5344CB8AC3E}">
        <p14:creationId xmlns:p14="http://schemas.microsoft.com/office/powerpoint/2010/main" val="253835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10889-4A77-486C-A3B9-E1AF41594F0F}"/>
              </a:ext>
            </a:extLst>
          </p:cNvPr>
          <p:cNvPicPr>
            <a:picLocks noChangeAspect="1"/>
          </p:cNvPicPr>
          <p:nvPr/>
        </p:nvPicPr>
        <p:blipFill>
          <a:blip r:embed="rId2"/>
          <a:stretch>
            <a:fillRect/>
          </a:stretch>
        </p:blipFill>
        <p:spPr>
          <a:xfrm>
            <a:off x="565724"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Apply Bold, Italic, Underline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In addition to changing font type, size, and </a:t>
            </a:r>
            <a:r>
              <a:rPr lang="en-GB" sz="2400" dirty="0" err="1"/>
              <a:t>color</a:t>
            </a:r>
            <a:r>
              <a:rPr lang="en-GB" sz="2400" dirty="0"/>
              <a:t>, you can also enhance the text further by using other features in the Font group like bold, italic, or underline. </a:t>
            </a:r>
          </a:p>
          <a:p>
            <a:pPr algn="just" fontAlgn="base"/>
            <a:r>
              <a:rPr lang="zh-CN" altLang="en-US" sz="2400" dirty="0">
                <a:solidFill>
                  <a:srgbClr val="0070C0"/>
                </a:solidFill>
              </a:rPr>
              <a:t>除了更改字体类型、大小和颜色之外，您还可以使用字体组中的其他功能（如粗体、斜体或下划线）进一步增强文本。</a:t>
            </a:r>
          </a:p>
          <a:p>
            <a:pPr algn="just" fontAlgn="base"/>
            <a:endParaRPr lang="en-GB" sz="2400" dirty="0">
              <a:solidFill>
                <a:srgbClr val="0070C0"/>
              </a:solidFill>
            </a:endParaRPr>
          </a:p>
          <a:p>
            <a:pPr marL="457200" indent="-457200" algn="just" fontAlgn="base">
              <a:buFont typeface="+mj-lt"/>
              <a:buAutoNum type="arabicPeriod"/>
            </a:pPr>
            <a:r>
              <a:rPr lang="en-GB" sz="2400" dirty="0"/>
              <a:t>Select the text you want to format. | </a:t>
            </a:r>
            <a:r>
              <a:rPr lang="zh-CN" altLang="en-US" sz="2400" dirty="0">
                <a:solidFill>
                  <a:srgbClr val="0070C0"/>
                </a:solidFill>
              </a:rPr>
              <a:t>选择要格式化的文本。</a:t>
            </a:r>
            <a:endParaRPr lang="en-GB" sz="2400" dirty="0">
              <a:solidFill>
                <a:srgbClr val="0070C0"/>
              </a:solidFill>
            </a:endParaRPr>
          </a:p>
        </p:txBody>
      </p:sp>
    </p:spTree>
    <p:extLst>
      <p:ext uri="{BB962C8B-B14F-4D97-AF65-F5344CB8AC3E}">
        <p14:creationId xmlns:p14="http://schemas.microsoft.com/office/powerpoint/2010/main" val="310679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10889-4A77-486C-A3B9-E1AF41594F0F}"/>
              </a:ext>
            </a:extLst>
          </p:cNvPr>
          <p:cNvPicPr>
            <a:picLocks noChangeAspect="1"/>
          </p:cNvPicPr>
          <p:nvPr/>
        </p:nvPicPr>
        <p:blipFill>
          <a:blip r:embed="rId2"/>
          <a:stretch>
            <a:fillRect/>
          </a:stretch>
        </p:blipFill>
        <p:spPr>
          <a:xfrm>
            <a:off x="565724"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Apply Bold, Italic, Underline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marL="457200" indent="-457200" algn="just" fontAlgn="base">
              <a:buFont typeface="+mj-lt"/>
              <a:buAutoNum type="arabicPeriod" startAt="2"/>
            </a:pPr>
            <a:r>
              <a:rPr lang="en-GB" sz="2400" dirty="0"/>
              <a:t>Select Bold, Italic, or Underline. |</a:t>
            </a:r>
            <a:r>
              <a:rPr lang="zh-CN" altLang="en-US" sz="2400" dirty="0">
                <a:solidFill>
                  <a:srgbClr val="0070C0"/>
                </a:solidFill>
              </a:rPr>
              <a:t>选择粗体、斜体或下划线。</a:t>
            </a:r>
          </a:p>
          <a:p>
            <a:pPr algn="just" fontAlgn="base"/>
            <a:endParaRPr lang="en-GB" sz="2400" dirty="0"/>
          </a:p>
          <a:p>
            <a:pPr algn="just" fontAlgn="base"/>
            <a:r>
              <a:rPr lang="en-GB" sz="2400" dirty="0"/>
              <a:t>Shortcuts: </a:t>
            </a:r>
          </a:p>
          <a:p>
            <a:pPr algn="just" fontAlgn="base"/>
            <a:r>
              <a:rPr lang="en-GB" sz="2400" dirty="0"/>
              <a:t>To bold, Ctrl + B. </a:t>
            </a:r>
          </a:p>
          <a:p>
            <a:pPr algn="just" fontAlgn="base"/>
            <a:r>
              <a:rPr lang="en-GB" sz="2400" dirty="0"/>
              <a:t>To italicize, Ctrl + I.</a:t>
            </a:r>
          </a:p>
          <a:p>
            <a:pPr algn="just" fontAlgn="base"/>
            <a:r>
              <a:rPr lang="en-GB" sz="2400" dirty="0"/>
              <a:t>To underline, Ctrl + U. </a:t>
            </a:r>
          </a:p>
          <a:p>
            <a:pPr algn="just" fontAlgn="base"/>
            <a:r>
              <a:rPr lang="zh-CN" altLang="en-US" sz="2400" dirty="0">
                <a:solidFill>
                  <a:srgbClr val="0070C0"/>
                </a:solidFill>
              </a:rPr>
              <a:t>快捷方式：</a:t>
            </a:r>
          </a:p>
          <a:p>
            <a:pPr algn="just" fontAlgn="base"/>
            <a:r>
              <a:rPr lang="zh-CN" altLang="en-US" sz="2400" dirty="0">
                <a:solidFill>
                  <a:srgbClr val="0070C0"/>
                </a:solidFill>
              </a:rPr>
              <a:t>要加粗，请按 </a:t>
            </a:r>
            <a:r>
              <a:rPr lang="en-US" altLang="zh-CN" sz="2400" dirty="0">
                <a:solidFill>
                  <a:srgbClr val="0070C0"/>
                </a:solidFill>
              </a:rPr>
              <a:t>Ctrl + B</a:t>
            </a:r>
            <a:r>
              <a:rPr lang="zh-CN" altLang="en-US" sz="2400" dirty="0">
                <a:solidFill>
                  <a:srgbClr val="0070C0"/>
                </a:solidFill>
              </a:rPr>
              <a:t>。</a:t>
            </a:r>
          </a:p>
          <a:p>
            <a:pPr algn="just" fontAlgn="base"/>
            <a:r>
              <a:rPr lang="zh-CN" altLang="en-US" sz="2400" dirty="0">
                <a:solidFill>
                  <a:srgbClr val="0070C0"/>
                </a:solidFill>
              </a:rPr>
              <a:t>要斜体，请按 </a:t>
            </a:r>
            <a:r>
              <a:rPr lang="en-US" altLang="zh-CN" sz="2400" dirty="0">
                <a:solidFill>
                  <a:srgbClr val="0070C0"/>
                </a:solidFill>
              </a:rPr>
              <a:t>Ctrl + I</a:t>
            </a:r>
            <a:r>
              <a:rPr lang="zh-CN" altLang="en-US" sz="2400" dirty="0">
                <a:solidFill>
                  <a:srgbClr val="0070C0"/>
                </a:solidFill>
              </a:rPr>
              <a:t>。</a:t>
            </a:r>
          </a:p>
          <a:p>
            <a:pPr algn="just" fontAlgn="base"/>
            <a:r>
              <a:rPr lang="zh-CN" altLang="en-US" sz="2400" dirty="0">
                <a:solidFill>
                  <a:srgbClr val="0070C0"/>
                </a:solidFill>
              </a:rPr>
              <a:t>要下划线，请按 </a:t>
            </a:r>
            <a:r>
              <a:rPr lang="en-US" altLang="zh-CN" sz="2400" dirty="0">
                <a:solidFill>
                  <a:srgbClr val="0070C0"/>
                </a:solidFill>
              </a:rPr>
              <a:t>Ctrl + U</a:t>
            </a:r>
          </a:p>
          <a:p>
            <a:pPr algn="just" fontAlgn="base"/>
            <a:endParaRPr lang="en-GB" sz="2400" dirty="0"/>
          </a:p>
          <a:p>
            <a:pPr algn="just" fontAlgn="base"/>
            <a:r>
              <a:rPr lang="en-GB" sz="2400" dirty="0"/>
              <a:t>The effect is applied.</a:t>
            </a:r>
            <a:endParaRPr lang="zh-CN" altLang="en-US" sz="2400" dirty="0">
              <a:solidFill>
                <a:srgbClr val="0070C0"/>
              </a:solidFill>
            </a:endParaRPr>
          </a:p>
          <a:p>
            <a:pPr algn="just" fontAlgn="base"/>
            <a:r>
              <a:rPr lang="zh-CN" altLang="en-US" sz="2400" dirty="0">
                <a:solidFill>
                  <a:srgbClr val="0070C0"/>
                </a:solidFill>
              </a:rPr>
              <a:t>应用效果。</a:t>
            </a:r>
            <a:endParaRPr lang="en-GB" sz="2400" dirty="0">
              <a:solidFill>
                <a:srgbClr val="0070C0"/>
              </a:solidFill>
            </a:endParaRPr>
          </a:p>
        </p:txBody>
      </p:sp>
    </p:spTree>
    <p:extLst>
      <p:ext uri="{BB962C8B-B14F-4D97-AF65-F5344CB8AC3E}">
        <p14:creationId xmlns:p14="http://schemas.microsoft.com/office/powerpoint/2010/main" val="2262255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AD497F-A41C-4B9A-9FE3-31791BDBF957}"/>
              </a:ext>
            </a:extLst>
          </p:cNvPr>
          <p:cNvPicPr>
            <a:picLocks noChangeAspect="1"/>
          </p:cNvPicPr>
          <p:nvPr/>
        </p:nvPicPr>
        <p:blipFill>
          <a:blip r:embed="rId2"/>
          <a:stretch>
            <a:fillRect/>
          </a:stretch>
        </p:blipFill>
        <p:spPr>
          <a:xfrm>
            <a:off x="565725"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Case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algn="just" fontAlgn="base"/>
            <a:r>
              <a:rPr lang="en-GB" sz="2400" dirty="0"/>
              <a:t>If you want to change the case of a block of text, you don’t need to retype the whole thing. </a:t>
            </a:r>
          </a:p>
          <a:p>
            <a:pPr algn="just" fontAlgn="base"/>
            <a:r>
              <a:rPr lang="zh-CN" altLang="en-US" sz="2400" dirty="0">
                <a:solidFill>
                  <a:srgbClr val="0070C0"/>
                </a:solidFill>
              </a:rPr>
              <a:t>如果要更改文本块的大小写，则无需重新键入整个内容。</a:t>
            </a:r>
          </a:p>
          <a:p>
            <a:pPr algn="just" fontAlgn="base"/>
            <a:endParaRPr lang="en-GB" sz="2400" dirty="0"/>
          </a:p>
          <a:p>
            <a:pPr algn="just" fontAlgn="base"/>
            <a:r>
              <a:rPr lang="en-GB" sz="2400" dirty="0"/>
              <a:t>You can easily change the case of selected text with the Change Case menu. </a:t>
            </a:r>
          </a:p>
          <a:p>
            <a:pPr algn="just" fontAlgn="base"/>
            <a:r>
              <a:rPr lang="zh-CN" altLang="en-US" sz="2400" dirty="0">
                <a:solidFill>
                  <a:srgbClr val="0070C0"/>
                </a:solidFill>
              </a:rPr>
              <a:t>您可以使用“更改案例”菜单轻松更改所选文本的大小写。</a:t>
            </a:r>
            <a:endParaRPr lang="en-GB" sz="2400" dirty="0">
              <a:solidFill>
                <a:srgbClr val="0070C0"/>
              </a:solidFill>
            </a:endParaRPr>
          </a:p>
        </p:txBody>
      </p:sp>
    </p:spTree>
    <p:extLst>
      <p:ext uri="{BB962C8B-B14F-4D97-AF65-F5344CB8AC3E}">
        <p14:creationId xmlns:p14="http://schemas.microsoft.com/office/powerpoint/2010/main" val="3640595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AD497F-A41C-4B9A-9FE3-31791BDBF957}"/>
              </a:ext>
            </a:extLst>
          </p:cNvPr>
          <p:cNvPicPr>
            <a:picLocks noChangeAspect="1"/>
          </p:cNvPicPr>
          <p:nvPr/>
        </p:nvPicPr>
        <p:blipFill>
          <a:blip r:embed="rId2"/>
          <a:stretch>
            <a:fillRect/>
          </a:stretch>
        </p:blipFill>
        <p:spPr>
          <a:xfrm>
            <a:off x="565725"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Case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569660"/>
          </a:xfrm>
          <a:prstGeom prst="rect">
            <a:avLst/>
          </a:prstGeom>
          <a:noFill/>
        </p:spPr>
        <p:txBody>
          <a:bodyPr wrap="square" rtlCol="0">
            <a:spAutoFit/>
          </a:bodyPr>
          <a:lstStyle/>
          <a:p>
            <a:pPr marL="457200" indent="-457200" algn="just" fontAlgn="base">
              <a:buFont typeface="+mj-lt"/>
              <a:buAutoNum type="arabicPeriod"/>
            </a:pPr>
            <a:r>
              <a:rPr lang="en-GB" sz="2400" dirty="0"/>
              <a:t>With the text selected, click Change Case. | </a:t>
            </a:r>
            <a:r>
              <a:rPr lang="zh-CN" altLang="en-US" sz="2400" dirty="0">
                <a:solidFill>
                  <a:srgbClr val="0070C0"/>
                </a:solidFill>
              </a:rPr>
              <a:t>选择文本后，单击更改案例。</a:t>
            </a:r>
            <a:endParaRPr lang="en-GB" sz="2400" dirty="0">
              <a:solidFill>
                <a:srgbClr val="0070C0"/>
              </a:solidFill>
            </a:endParaRPr>
          </a:p>
          <a:p>
            <a:pPr marL="457200" indent="-457200" algn="just" fontAlgn="base">
              <a:buFont typeface="+mj-lt"/>
              <a:buAutoNum type="arabicPeriod"/>
            </a:pPr>
            <a:endParaRPr lang="en-GB" sz="2400" dirty="0">
              <a:solidFill>
                <a:srgbClr val="0A0A23"/>
              </a:solidFill>
            </a:endParaRPr>
          </a:p>
        </p:txBody>
      </p:sp>
    </p:spTree>
    <p:extLst>
      <p:ext uri="{BB962C8B-B14F-4D97-AF65-F5344CB8AC3E}">
        <p14:creationId xmlns:p14="http://schemas.microsoft.com/office/powerpoint/2010/main" val="4010765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AD497F-A41C-4B9A-9FE3-31791BDBF957}"/>
              </a:ext>
            </a:extLst>
          </p:cNvPr>
          <p:cNvPicPr>
            <a:picLocks noChangeAspect="1"/>
          </p:cNvPicPr>
          <p:nvPr/>
        </p:nvPicPr>
        <p:blipFill>
          <a:blip r:embed="rId2"/>
          <a:stretch>
            <a:fillRect/>
          </a:stretch>
        </p:blipFill>
        <p:spPr>
          <a:xfrm>
            <a:off x="565725"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Case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marL="457200" indent="-457200" algn="just" fontAlgn="base">
              <a:buFont typeface="+mj-lt"/>
              <a:buAutoNum type="arabicPeriod" startAt="2"/>
            </a:pPr>
            <a:r>
              <a:rPr lang="en-GB" sz="2400" dirty="0"/>
              <a:t>Select a case option. |</a:t>
            </a:r>
            <a:r>
              <a:rPr lang="zh-CN" altLang="en-US" sz="2400" dirty="0">
                <a:solidFill>
                  <a:srgbClr val="0070C0"/>
                </a:solidFill>
              </a:rPr>
              <a:t>选择一个案例选项。</a:t>
            </a:r>
          </a:p>
          <a:p>
            <a:pPr algn="just" fontAlgn="base"/>
            <a:endParaRPr lang="en-GB" sz="2400" dirty="0"/>
          </a:p>
          <a:p>
            <a:pPr algn="just" fontAlgn="base"/>
            <a:r>
              <a:rPr lang="en-GB" sz="2400" dirty="0"/>
              <a:t>You have several case options to choose from: </a:t>
            </a:r>
          </a:p>
          <a:p>
            <a:pPr algn="just" fontAlgn="base"/>
            <a:r>
              <a:rPr lang="zh-CN" altLang="en-US" sz="2400" dirty="0">
                <a:solidFill>
                  <a:srgbClr val="0070C0"/>
                </a:solidFill>
              </a:rPr>
              <a:t>您有多种情况可供选择</a:t>
            </a:r>
            <a:endParaRPr lang="en-GB" sz="2400" dirty="0"/>
          </a:p>
          <a:p>
            <a:pPr algn="just" fontAlgn="base"/>
            <a:r>
              <a:rPr lang="en-GB" sz="2400" dirty="0"/>
              <a:t>Sentence case| </a:t>
            </a:r>
            <a:r>
              <a:rPr lang="zh-CN" altLang="en-US" sz="2400" dirty="0">
                <a:solidFill>
                  <a:srgbClr val="0070C0"/>
                </a:solidFill>
              </a:rPr>
              <a:t>判例案</a:t>
            </a:r>
          </a:p>
          <a:p>
            <a:pPr algn="just" fontAlgn="base"/>
            <a:r>
              <a:rPr lang="en-GB" sz="2400" dirty="0"/>
              <a:t>lowercase |</a:t>
            </a:r>
            <a:r>
              <a:rPr lang="zh-CN" altLang="en-US" sz="2400" dirty="0">
                <a:solidFill>
                  <a:srgbClr val="0070C0"/>
                </a:solidFill>
              </a:rPr>
              <a:t>小写</a:t>
            </a:r>
          </a:p>
          <a:p>
            <a:pPr algn="just" fontAlgn="base"/>
            <a:r>
              <a:rPr lang="en-GB" sz="2400" dirty="0"/>
              <a:t>UPPERCASE |</a:t>
            </a:r>
            <a:r>
              <a:rPr lang="zh-CN" altLang="en-US" sz="2400" dirty="0">
                <a:solidFill>
                  <a:srgbClr val="0070C0"/>
                </a:solidFill>
              </a:rPr>
              <a:t>大写</a:t>
            </a:r>
          </a:p>
          <a:p>
            <a:pPr algn="just" fontAlgn="base"/>
            <a:r>
              <a:rPr lang="en-GB" sz="2400" dirty="0"/>
              <a:t>Capitalize Each Word |</a:t>
            </a:r>
            <a:r>
              <a:rPr lang="zh-CN" altLang="en-US" sz="2400" dirty="0">
                <a:solidFill>
                  <a:srgbClr val="0070C0"/>
                </a:solidFill>
              </a:rPr>
              <a:t>每个单词大写</a:t>
            </a:r>
          </a:p>
          <a:p>
            <a:pPr algn="just" fontAlgn="base"/>
            <a:r>
              <a:rPr lang="en-GB" sz="2400" dirty="0" err="1"/>
              <a:t>tOGGLE</a:t>
            </a:r>
            <a:r>
              <a:rPr lang="en-GB" sz="2400" dirty="0"/>
              <a:t> </a:t>
            </a:r>
            <a:r>
              <a:rPr lang="en-GB" sz="2400" dirty="0" err="1"/>
              <a:t>cASE</a:t>
            </a:r>
            <a:r>
              <a:rPr lang="en-GB" sz="2400" dirty="0"/>
              <a:t> |</a:t>
            </a:r>
            <a:r>
              <a:rPr lang="zh-CN" altLang="en-US" sz="2400" dirty="0">
                <a:solidFill>
                  <a:srgbClr val="0070C0"/>
                </a:solidFill>
              </a:rPr>
              <a:t>切换案例</a:t>
            </a:r>
            <a:endParaRPr lang="en-GB" sz="2400" dirty="0">
              <a:solidFill>
                <a:srgbClr val="0070C0"/>
              </a:solidFill>
            </a:endParaRPr>
          </a:p>
          <a:p>
            <a:pPr algn="just" fontAlgn="base"/>
            <a:endParaRPr lang="en-GB" sz="2400" dirty="0"/>
          </a:p>
          <a:p>
            <a:pPr algn="just" fontAlgn="base"/>
            <a:endParaRPr lang="zh-CN" altLang="en-US" sz="2400" dirty="0">
              <a:solidFill>
                <a:srgbClr val="0070C0"/>
              </a:solidFill>
            </a:endParaRPr>
          </a:p>
        </p:txBody>
      </p:sp>
    </p:spTree>
    <p:extLst>
      <p:ext uri="{BB962C8B-B14F-4D97-AF65-F5344CB8AC3E}">
        <p14:creationId xmlns:p14="http://schemas.microsoft.com/office/powerpoint/2010/main" val="3515816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9D09A-37AE-4598-8245-C9B03D0F6B03}"/>
              </a:ext>
            </a:extLst>
          </p:cNvPr>
          <p:cNvPicPr>
            <a:picLocks noChangeAspect="1"/>
          </p:cNvPicPr>
          <p:nvPr/>
        </p:nvPicPr>
        <p:blipFill>
          <a:blip r:embed="rId2"/>
          <a:stretch>
            <a:fillRect/>
          </a:stretch>
        </p:blipFill>
        <p:spPr>
          <a:xfrm>
            <a:off x="565726"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Clear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If you change your mind and want to remove all formatting from text, you can easily clear all formatting at once. </a:t>
            </a:r>
          </a:p>
          <a:p>
            <a:pPr algn="just" fontAlgn="base"/>
            <a:r>
              <a:rPr lang="zh-CN" altLang="en-US" sz="2400" dirty="0">
                <a:solidFill>
                  <a:srgbClr val="0070C0"/>
                </a:solidFill>
              </a:rPr>
              <a:t>如果您改变主意并希望从文本中删除所有格式，您可以轻松地一次性清除所有格式。</a:t>
            </a:r>
            <a:endParaRPr lang="en-GB" sz="2400" dirty="0">
              <a:solidFill>
                <a:srgbClr val="0070C0"/>
              </a:solidFill>
            </a:endParaRPr>
          </a:p>
        </p:txBody>
      </p:sp>
    </p:spTree>
    <p:extLst>
      <p:ext uri="{BB962C8B-B14F-4D97-AF65-F5344CB8AC3E}">
        <p14:creationId xmlns:p14="http://schemas.microsoft.com/office/powerpoint/2010/main" val="3968157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Clear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a:pPr>
            <a:r>
              <a:rPr lang="en-GB" sz="2400" dirty="0"/>
              <a:t>With the text selected, click Clear All Formatting. |</a:t>
            </a:r>
            <a:r>
              <a:rPr lang="zh-CN" altLang="en-US" sz="2400" dirty="0">
                <a:solidFill>
                  <a:srgbClr val="0070C0"/>
                </a:solidFill>
              </a:rPr>
              <a:t>选择文本后，单击清除所有格式。</a:t>
            </a:r>
          </a:p>
          <a:p>
            <a:pPr algn="just" fontAlgn="base"/>
            <a:endParaRPr lang="en-GB" sz="2400" dirty="0"/>
          </a:p>
          <a:p>
            <a:pPr algn="just" fontAlgn="base"/>
            <a:r>
              <a:rPr lang="en-GB" sz="2400" dirty="0"/>
              <a:t>The extra formatting is removed, and the text is reset to the default style.</a:t>
            </a:r>
          </a:p>
          <a:p>
            <a:pPr algn="just" fontAlgn="base"/>
            <a:r>
              <a:rPr lang="zh-CN" altLang="en-US" sz="2400" dirty="0">
                <a:solidFill>
                  <a:srgbClr val="0070C0"/>
                </a:solidFill>
              </a:rPr>
              <a:t>额外的格式被删除，文本被重置为默认样式。</a:t>
            </a:r>
            <a:endParaRPr lang="en-GB" sz="2400" dirty="0">
              <a:solidFill>
                <a:srgbClr val="0070C0"/>
              </a:solidFill>
            </a:endParaRPr>
          </a:p>
        </p:txBody>
      </p:sp>
      <p:pic>
        <p:nvPicPr>
          <p:cNvPr id="5" name="Picture 4">
            <a:extLst>
              <a:ext uri="{FF2B5EF4-FFF2-40B4-BE49-F238E27FC236}">
                <a16:creationId xmlns:a16="http://schemas.microsoft.com/office/drawing/2014/main" id="{7AA2FADE-5881-4CD1-B0AD-580AB84A9B6B}"/>
              </a:ext>
            </a:extLst>
          </p:cNvPr>
          <p:cNvPicPr>
            <a:picLocks noChangeAspect="1"/>
          </p:cNvPicPr>
          <p:nvPr/>
        </p:nvPicPr>
        <p:blipFill>
          <a:blip r:embed="rId2"/>
          <a:stretch>
            <a:fillRect/>
          </a:stretch>
        </p:blipFill>
        <p:spPr>
          <a:xfrm>
            <a:off x="565726" y="978368"/>
            <a:ext cx="7536744" cy="5205434"/>
          </a:xfrm>
          <a:prstGeom prst="rect">
            <a:avLst/>
          </a:prstGeom>
        </p:spPr>
      </p:pic>
    </p:spTree>
    <p:extLst>
      <p:ext uri="{BB962C8B-B14F-4D97-AF65-F5344CB8AC3E}">
        <p14:creationId xmlns:p14="http://schemas.microsoft.com/office/powerpoint/2010/main" val="544110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95201-FB40-4312-B78E-278069DB959D}"/>
              </a:ext>
            </a:extLst>
          </p:cNvPr>
          <p:cNvPicPr>
            <a:picLocks noChangeAspect="1"/>
          </p:cNvPicPr>
          <p:nvPr/>
        </p:nvPicPr>
        <p:blipFill>
          <a:blip r:embed="rId2"/>
          <a:stretch>
            <a:fillRect/>
          </a:stretch>
        </p:blipFill>
        <p:spPr>
          <a:xfrm>
            <a:off x="565727"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List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When you have a list of items to include in a document, you can format it as either a bulleted list or a numbered list. </a:t>
            </a:r>
          </a:p>
          <a:p>
            <a:pPr algn="just" fontAlgn="base"/>
            <a:r>
              <a:rPr lang="zh-CN" altLang="en-US" sz="2400" dirty="0">
                <a:solidFill>
                  <a:srgbClr val="0070C0"/>
                </a:solidFill>
              </a:rPr>
              <a:t>当您有要包含在文档中的项目列表时，您可以将其格式化为项目符号列表或编号列表。</a:t>
            </a:r>
          </a:p>
        </p:txBody>
      </p:sp>
    </p:spTree>
    <p:extLst>
      <p:ext uri="{BB962C8B-B14F-4D97-AF65-F5344CB8AC3E}">
        <p14:creationId xmlns:p14="http://schemas.microsoft.com/office/powerpoint/2010/main" val="17720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Text &amp; Paragraphs</a:t>
            </a:r>
          </a:p>
        </p:txBody>
      </p:sp>
      <p:sp>
        <p:nvSpPr>
          <p:cNvPr id="3" name="TextBox 2">
            <a:extLst>
              <a:ext uri="{FF2B5EF4-FFF2-40B4-BE49-F238E27FC236}">
                <a16:creationId xmlns:a16="http://schemas.microsoft.com/office/drawing/2014/main" id="{E78D8235-3F41-4A56-89C4-59990BAE336E}"/>
              </a:ext>
            </a:extLst>
          </p:cNvPr>
          <p:cNvSpPr txBox="1"/>
          <p:nvPr/>
        </p:nvSpPr>
        <p:spPr>
          <a:xfrm>
            <a:off x="914400" y="1280604"/>
            <a:ext cx="10537794" cy="4154984"/>
          </a:xfrm>
          <a:prstGeom prst="rect">
            <a:avLst/>
          </a:prstGeom>
          <a:noFill/>
        </p:spPr>
        <p:txBody>
          <a:bodyPr wrap="square" rtlCol="0">
            <a:spAutoFit/>
          </a:bodyPr>
          <a:lstStyle/>
          <a:p>
            <a:pPr algn="just" fontAlgn="base"/>
            <a:r>
              <a:rPr lang="en-GB" sz="2400" dirty="0"/>
              <a:t>Once you understand the basics of entering text, it’s time to move on to learning how to format that text in a way that looks nice and is very functional on the page. </a:t>
            </a:r>
          </a:p>
          <a:p>
            <a:pPr algn="just" fontAlgn="base"/>
            <a:r>
              <a:rPr lang="zh-CN" altLang="en-US" sz="2400" dirty="0">
                <a:solidFill>
                  <a:srgbClr val="0070C0"/>
                </a:solidFill>
              </a:rPr>
              <a:t>一旦您了解了输入文本的基础知识，就可以继续学习如何以一种看起来不错且在页面上非常实用的方式来设置文本格式。</a:t>
            </a:r>
          </a:p>
          <a:p>
            <a:pPr algn="just" fontAlgn="base"/>
            <a:endParaRPr lang="en-GB" sz="2400" dirty="0"/>
          </a:p>
          <a:p>
            <a:pPr algn="just" fontAlgn="base"/>
            <a:r>
              <a:rPr lang="en-GB" sz="2400" dirty="0"/>
              <a:t>In this class, you’ll learn how to format text by changing font, size, </a:t>
            </a:r>
            <a:r>
              <a:rPr lang="en-GB" sz="2400" dirty="0" err="1"/>
              <a:t>color</a:t>
            </a:r>
            <a:r>
              <a:rPr lang="en-GB" sz="2400" dirty="0"/>
              <a:t>, and other effects. You’ll also learn ways to format paragraphs, including alignment, indenting, spacing, borders, and shading. </a:t>
            </a:r>
          </a:p>
          <a:p>
            <a:pPr algn="just" fontAlgn="base"/>
            <a:r>
              <a:rPr lang="zh-CN" altLang="en-US" sz="2400" dirty="0">
                <a:solidFill>
                  <a:srgbClr val="0070C0"/>
                </a:solidFill>
              </a:rPr>
              <a:t>在本课程中，您将学习如何通过更改字体、大小、颜色和其他效果来设置文本格式。您还将学习设置段落格式的方法，包括对齐、缩进、间距、边框和阴影。</a:t>
            </a:r>
            <a:endParaRPr lang="en-GB" sz="2400" dirty="0">
              <a:solidFill>
                <a:srgbClr val="0070C0"/>
              </a:solidFill>
            </a:endParaRPr>
          </a:p>
        </p:txBody>
      </p:sp>
    </p:spTree>
    <p:extLst>
      <p:ext uri="{BB962C8B-B14F-4D97-AF65-F5344CB8AC3E}">
        <p14:creationId xmlns:p14="http://schemas.microsoft.com/office/powerpoint/2010/main" val="2982058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95201-FB40-4312-B78E-278069DB959D}"/>
              </a:ext>
            </a:extLst>
          </p:cNvPr>
          <p:cNvPicPr>
            <a:picLocks noChangeAspect="1"/>
          </p:cNvPicPr>
          <p:nvPr/>
        </p:nvPicPr>
        <p:blipFill>
          <a:blip r:embed="rId2"/>
          <a:stretch>
            <a:fillRect/>
          </a:stretch>
        </p:blipFill>
        <p:spPr>
          <a:xfrm>
            <a:off x="565727"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List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Adding a new item to a list will automatically insert a bullet, or a sequential number, in front of the item.</a:t>
            </a:r>
          </a:p>
          <a:p>
            <a:pPr algn="just" fontAlgn="base"/>
            <a:r>
              <a:rPr lang="zh-CN" altLang="en-US" sz="2400" dirty="0">
                <a:solidFill>
                  <a:srgbClr val="0070C0"/>
                </a:solidFill>
              </a:rPr>
              <a:t>将新项目添加到列表将自动在项目前插入项目符号或序列号。</a:t>
            </a:r>
            <a:endParaRPr lang="en-GB" sz="2400" dirty="0">
              <a:solidFill>
                <a:srgbClr val="0070C0"/>
              </a:solidFill>
            </a:endParaRPr>
          </a:p>
          <a:p>
            <a:pPr algn="just" fontAlgn="base"/>
            <a:endParaRPr lang="en-GB" sz="2400" dirty="0">
              <a:solidFill>
                <a:srgbClr val="0A0A23"/>
              </a:solidFill>
            </a:endParaRPr>
          </a:p>
        </p:txBody>
      </p:sp>
    </p:spTree>
    <p:extLst>
      <p:ext uri="{BB962C8B-B14F-4D97-AF65-F5344CB8AC3E}">
        <p14:creationId xmlns:p14="http://schemas.microsoft.com/office/powerpoint/2010/main" val="1525665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C97A7F-0F05-4CA9-8435-434470D583B9}"/>
              </a:ext>
            </a:extLst>
          </p:cNvPr>
          <p:cNvPicPr>
            <a:picLocks noChangeAspect="1"/>
          </p:cNvPicPr>
          <p:nvPr/>
        </p:nvPicPr>
        <p:blipFill>
          <a:blip r:embed="rId2"/>
          <a:stretch>
            <a:fillRect/>
          </a:stretch>
        </p:blipFill>
        <p:spPr>
          <a:xfrm>
            <a:off x="565728"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Numbered List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A numbered list will automatically number each line of the list in sequence. </a:t>
            </a:r>
          </a:p>
          <a:p>
            <a:pPr algn="just" fontAlgn="base"/>
            <a:r>
              <a:rPr lang="zh-CN" altLang="en-US" sz="2400" dirty="0">
                <a:solidFill>
                  <a:srgbClr val="0070C0"/>
                </a:solidFill>
              </a:rPr>
              <a:t>编号列表将自动按顺序对列表的每一行进行编号。</a:t>
            </a:r>
          </a:p>
          <a:p>
            <a:pPr algn="just" fontAlgn="base"/>
            <a:endParaRPr lang="zh-CN" altLang="en-US" sz="2400" dirty="0">
              <a:solidFill>
                <a:srgbClr val="0070C0"/>
              </a:solidFill>
            </a:endParaRPr>
          </a:p>
          <a:p>
            <a:pPr algn="just" fontAlgn="base"/>
            <a:r>
              <a:rPr lang="en-GB" sz="2400" dirty="0"/>
              <a:t>This is helpful for a list of steps that must be done in order. </a:t>
            </a:r>
          </a:p>
          <a:p>
            <a:pPr algn="just" fontAlgn="base"/>
            <a:r>
              <a:rPr lang="zh-CN" altLang="en-US" sz="2400" dirty="0">
                <a:solidFill>
                  <a:srgbClr val="0070C0"/>
                </a:solidFill>
              </a:rPr>
              <a:t>这对于必须按顺序完成的步骤列表很有帮助。</a:t>
            </a:r>
            <a:endParaRPr lang="en-GB" sz="2400" dirty="0">
              <a:solidFill>
                <a:srgbClr val="0070C0"/>
              </a:solidFill>
            </a:endParaRPr>
          </a:p>
          <a:p>
            <a:pPr algn="just" fontAlgn="base"/>
            <a:endParaRPr lang="en-GB" sz="2400" dirty="0"/>
          </a:p>
        </p:txBody>
      </p:sp>
    </p:spTree>
    <p:extLst>
      <p:ext uri="{BB962C8B-B14F-4D97-AF65-F5344CB8AC3E}">
        <p14:creationId xmlns:p14="http://schemas.microsoft.com/office/powerpoint/2010/main" val="1627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C97A7F-0F05-4CA9-8435-434470D583B9}"/>
              </a:ext>
            </a:extLst>
          </p:cNvPr>
          <p:cNvPicPr>
            <a:picLocks noChangeAspect="1"/>
          </p:cNvPicPr>
          <p:nvPr/>
        </p:nvPicPr>
        <p:blipFill>
          <a:blip r:embed="rId2"/>
          <a:stretch>
            <a:fillRect/>
          </a:stretch>
        </p:blipFill>
        <p:spPr>
          <a:xfrm>
            <a:off x="565728"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Numbered List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marL="457200" indent="-457200" algn="just" fontAlgn="base">
              <a:buFont typeface="+mj-lt"/>
              <a:buAutoNum type="arabicPeriod"/>
            </a:pPr>
            <a:r>
              <a:rPr lang="en-GB" sz="2400" dirty="0"/>
              <a:t>Select the text you want to use to make a numbered list. | </a:t>
            </a:r>
            <a:r>
              <a:rPr lang="zh-CN" altLang="en-US" sz="2400" dirty="0">
                <a:solidFill>
                  <a:srgbClr val="0070C0"/>
                </a:solidFill>
              </a:rPr>
              <a:t>选择要用于制作编号列表的文本。</a:t>
            </a:r>
            <a:endParaRPr lang="en-GB" sz="2400" dirty="0">
              <a:solidFill>
                <a:srgbClr val="0070C0"/>
              </a:solidFill>
            </a:endParaRPr>
          </a:p>
        </p:txBody>
      </p:sp>
    </p:spTree>
    <p:extLst>
      <p:ext uri="{BB962C8B-B14F-4D97-AF65-F5344CB8AC3E}">
        <p14:creationId xmlns:p14="http://schemas.microsoft.com/office/powerpoint/2010/main" val="119957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C97A7F-0F05-4CA9-8435-434470D583B9}"/>
              </a:ext>
            </a:extLst>
          </p:cNvPr>
          <p:cNvPicPr>
            <a:picLocks noChangeAspect="1"/>
          </p:cNvPicPr>
          <p:nvPr/>
        </p:nvPicPr>
        <p:blipFill>
          <a:blip r:embed="rId2"/>
          <a:stretch>
            <a:fillRect/>
          </a:stretch>
        </p:blipFill>
        <p:spPr>
          <a:xfrm>
            <a:off x="565728" y="978368"/>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Numbered List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Numbering button. | </a:t>
            </a:r>
            <a:r>
              <a:rPr lang="zh-CN" altLang="en-US" sz="2400" dirty="0">
                <a:solidFill>
                  <a:srgbClr val="0070C0"/>
                </a:solidFill>
              </a:rPr>
              <a:t>单击编号按钮。</a:t>
            </a:r>
          </a:p>
          <a:p>
            <a:pPr algn="just" fontAlgn="base"/>
            <a:endParaRPr lang="zh-CN" altLang="en-US" sz="2400" dirty="0">
              <a:solidFill>
                <a:srgbClr val="0070C0"/>
              </a:solidFill>
            </a:endParaRPr>
          </a:p>
          <a:p>
            <a:pPr algn="just" fontAlgn="base"/>
            <a:r>
              <a:rPr lang="en-GB" sz="2400" dirty="0"/>
              <a:t>The selected items are turned into a numbered list. You can remove the list formatting by clicking the Numbering button again.</a:t>
            </a:r>
          </a:p>
          <a:p>
            <a:pPr algn="just" fontAlgn="base"/>
            <a:r>
              <a:rPr lang="zh-CN" altLang="en-US" sz="2400" dirty="0">
                <a:solidFill>
                  <a:srgbClr val="0070C0"/>
                </a:solidFill>
              </a:rPr>
              <a:t>所选项目将变成一个编号列表。您可以通过再次单击编号按钮来删除列表格式。</a:t>
            </a:r>
            <a:endParaRPr lang="en-GB" sz="2400" dirty="0">
              <a:solidFill>
                <a:srgbClr val="0070C0"/>
              </a:solidFill>
            </a:endParaRPr>
          </a:p>
          <a:p>
            <a:pPr algn="just" fontAlgn="base"/>
            <a:endParaRPr lang="en-GB" sz="2400" dirty="0">
              <a:solidFill>
                <a:srgbClr val="0A0A23"/>
              </a:solidFill>
            </a:endParaRPr>
          </a:p>
        </p:txBody>
      </p:sp>
    </p:spTree>
    <p:extLst>
      <p:ext uri="{BB962C8B-B14F-4D97-AF65-F5344CB8AC3E}">
        <p14:creationId xmlns:p14="http://schemas.microsoft.com/office/powerpoint/2010/main" val="2134153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C59D5F-A527-422E-8857-EAF57AF60B53}"/>
              </a:ext>
            </a:extLst>
          </p:cNvPr>
          <p:cNvPicPr>
            <a:picLocks noChangeAspect="1"/>
          </p:cNvPicPr>
          <p:nvPr/>
        </p:nvPicPr>
        <p:blipFill>
          <a:blip r:embed="rId2"/>
          <a:stretch>
            <a:fillRect/>
          </a:stretch>
        </p:blipFill>
        <p:spPr>
          <a:xfrm>
            <a:off x="56572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Bulleted List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Use bulleted lists when the order of items in a list doesn’t matter, such as listing items you need to buy.</a:t>
            </a:r>
          </a:p>
          <a:p>
            <a:pPr algn="just" fontAlgn="base"/>
            <a:r>
              <a:rPr lang="zh-CN" altLang="en-US" sz="2400" dirty="0">
                <a:solidFill>
                  <a:srgbClr val="0070C0"/>
                </a:solidFill>
              </a:rPr>
              <a:t>当列表中项目的顺序无关紧要时使用项目符号列表，例如列出您需要购买的项目。</a:t>
            </a:r>
            <a:r>
              <a:rPr lang="en-GB" sz="2400" dirty="0">
                <a:solidFill>
                  <a:srgbClr val="0070C0"/>
                </a:solidFill>
              </a:rPr>
              <a:t> </a:t>
            </a:r>
          </a:p>
        </p:txBody>
      </p:sp>
    </p:spTree>
    <p:extLst>
      <p:ext uri="{BB962C8B-B14F-4D97-AF65-F5344CB8AC3E}">
        <p14:creationId xmlns:p14="http://schemas.microsoft.com/office/powerpoint/2010/main" val="2192918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C59D5F-A527-422E-8857-EAF57AF60B53}"/>
              </a:ext>
            </a:extLst>
          </p:cNvPr>
          <p:cNvPicPr>
            <a:picLocks noChangeAspect="1"/>
          </p:cNvPicPr>
          <p:nvPr/>
        </p:nvPicPr>
        <p:blipFill>
          <a:blip r:embed="rId2"/>
          <a:stretch>
            <a:fillRect/>
          </a:stretch>
        </p:blipFill>
        <p:spPr>
          <a:xfrm>
            <a:off x="56572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Bulleted List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569660"/>
          </a:xfrm>
          <a:prstGeom prst="rect">
            <a:avLst/>
          </a:prstGeom>
          <a:noFill/>
        </p:spPr>
        <p:txBody>
          <a:bodyPr wrap="square" rtlCol="0">
            <a:spAutoFit/>
          </a:bodyPr>
          <a:lstStyle/>
          <a:p>
            <a:pPr marL="457200" indent="-457200" algn="just" fontAlgn="base">
              <a:buFont typeface="+mj-lt"/>
              <a:buAutoNum type="arabicPeriod"/>
            </a:pPr>
            <a:r>
              <a:rPr lang="en-GB" sz="2400" dirty="0"/>
              <a:t>Select the text you want to use to make a bulleted list. | </a:t>
            </a:r>
            <a:r>
              <a:rPr lang="zh-CN" altLang="en-US" sz="2400" dirty="0">
                <a:solidFill>
                  <a:srgbClr val="0070C0"/>
                </a:solidFill>
              </a:rPr>
              <a:t>选择要用于制作项目符号列表的文本。</a:t>
            </a:r>
            <a:endParaRPr lang="en-GB" sz="2400" dirty="0">
              <a:solidFill>
                <a:srgbClr val="0070C0"/>
              </a:solidFill>
            </a:endParaRPr>
          </a:p>
        </p:txBody>
      </p:sp>
    </p:spTree>
    <p:extLst>
      <p:ext uri="{BB962C8B-B14F-4D97-AF65-F5344CB8AC3E}">
        <p14:creationId xmlns:p14="http://schemas.microsoft.com/office/powerpoint/2010/main" val="1205578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C59D5F-A527-422E-8857-EAF57AF60B53}"/>
              </a:ext>
            </a:extLst>
          </p:cNvPr>
          <p:cNvPicPr>
            <a:picLocks noChangeAspect="1"/>
          </p:cNvPicPr>
          <p:nvPr/>
        </p:nvPicPr>
        <p:blipFill>
          <a:blip r:embed="rId2"/>
          <a:stretch>
            <a:fillRect/>
          </a:stretch>
        </p:blipFill>
        <p:spPr>
          <a:xfrm>
            <a:off x="56572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Bulleted List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Bullets button. |</a:t>
            </a:r>
            <a:r>
              <a:rPr lang="zh-CN" altLang="en-US" sz="2400" dirty="0">
                <a:solidFill>
                  <a:srgbClr val="0070C0"/>
                </a:solidFill>
              </a:rPr>
              <a:t>单击项目符号按钮。</a:t>
            </a:r>
          </a:p>
          <a:p>
            <a:pPr marL="457200" indent="-457200" algn="just" fontAlgn="base">
              <a:buFont typeface="+mj-lt"/>
              <a:buAutoNum type="arabicPeriod" startAt="2"/>
            </a:pPr>
            <a:endParaRPr lang="en-GB" sz="2400" dirty="0"/>
          </a:p>
          <a:p>
            <a:pPr algn="just" fontAlgn="base"/>
            <a:r>
              <a:rPr lang="en-GB" sz="2400" dirty="0"/>
              <a:t>The selected items are formatted as a bulleted list. </a:t>
            </a:r>
          </a:p>
          <a:p>
            <a:pPr algn="just" fontAlgn="base"/>
            <a:r>
              <a:rPr lang="zh-CN" altLang="en-US" sz="2400" dirty="0">
                <a:solidFill>
                  <a:srgbClr val="0070C0"/>
                </a:solidFill>
              </a:rPr>
              <a:t>所选项目的格式为项目符号列表。</a:t>
            </a:r>
          </a:p>
          <a:p>
            <a:pPr algn="just" fontAlgn="base"/>
            <a:endParaRPr lang="en-GB" sz="2400" dirty="0"/>
          </a:p>
          <a:p>
            <a:pPr algn="just" fontAlgn="base"/>
            <a:r>
              <a:rPr lang="en-GB" sz="2400" dirty="0"/>
              <a:t>Like with a numbered list, clicking the Bullets button again will turn off the list formatting</a:t>
            </a:r>
          </a:p>
          <a:p>
            <a:pPr algn="just" fontAlgn="base"/>
            <a:r>
              <a:rPr lang="zh-CN" altLang="en-US" sz="2400" dirty="0">
                <a:solidFill>
                  <a:srgbClr val="0070C0"/>
                </a:solidFill>
              </a:rPr>
              <a:t>与编号列表一样，再次单击“项目符号”按钮将关闭列表格式</a:t>
            </a:r>
            <a:endParaRPr lang="en-GB" sz="2400" dirty="0">
              <a:solidFill>
                <a:srgbClr val="0070C0"/>
              </a:solidFill>
            </a:endParaRPr>
          </a:p>
        </p:txBody>
      </p:sp>
    </p:spTree>
    <p:extLst>
      <p:ext uri="{BB962C8B-B14F-4D97-AF65-F5344CB8AC3E}">
        <p14:creationId xmlns:p14="http://schemas.microsoft.com/office/powerpoint/2010/main" val="3797557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50667E-B4CD-4303-A57A-7335893DF164}"/>
              </a:ext>
            </a:extLst>
          </p:cNvPr>
          <p:cNvPicPr>
            <a:picLocks noChangeAspect="1"/>
          </p:cNvPicPr>
          <p:nvPr/>
        </p:nvPicPr>
        <p:blipFill>
          <a:blip r:embed="rId2"/>
          <a:stretch>
            <a:fillRect/>
          </a:stretch>
        </p:blipFill>
        <p:spPr>
          <a:xfrm>
            <a:off x="565730"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Multilevel Lists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6001643"/>
          </a:xfrm>
          <a:prstGeom prst="rect">
            <a:avLst/>
          </a:prstGeom>
          <a:noFill/>
        </p:spPr>
        <p:txBody>
          <a:bodyPr wrap="square" rtlCol="0">
            <a:spAutoFit/>
          </a:bodyPr>
          <a:lstStyle/>
          <a:p>
            <a:pPr algn="just" fontAlgn="base"/>
            <a:r>
              <a:rPr lang="en-GB" sz="2400" dirty="0"/>
              <a:t>Both numbered and bulleted lists can have multiple levels, letting you put together an outline of topics and subtopics. </a:t>
            </a:r>
          </a:p>
          <a:p>
            <a:pPr algn="just" fontAlgn="base"/>
            <a:r>
              <a:rPr lang="zh-CN" altLang="en-US" sz="2400" dirty="0">
                <a:solidFill>
                  <a:srgbClr val="0070C0"/>
                </a:solidFill>
              </a:rPr>
              <a:t>编号列表和项目符号列表都可以有多个级别，让您可以将主题和副主题的大纲放在一起。</a:t>
            </a:r>
          </a:p>
          <a:p>
            <a:pPr algn="just" fontAlgn="base"/>
            <a:endParaRPr lang="zh-CN" altLang="en-US" sz="2400" dirty="0">
              <a:solidFill>
                <a:srgbClr val="0070C0"/>
              </a:solidFill>
            </a:endParaRPr>
          </a:p>
          <a:p>
            <a:pPr algn="just" fontAlgn="base"/>
            <a:r>
              <a:rPr lang="en-GB" sz="2400" dirty="0"/>
              <a:t>Any list can be turned into a multilevel list by demoting list items. </a:t>
            </a:r>
          </a:p>
          <a:p>
            <a:pPr algn="just" fontAlgn="base"/>
            <a:r>
              <a:rPr lang="zh-CN" altLang="en-US" sz="2400" dirty="0">
                <a:solidFill>
                  <a:srgbClr val="0070C0"/>
                </a:solidFill>
              </a:rPr>
              <a:t>任何列表都可以通过降级列表项变成多级列表。</a:t>
            </a:r>
            <a:endParaRPr lang="en-GB" sz="2400" dirty="0">
              <a:solidFill>
                <a:srgbClr val="0070C0"/>
              </a:solidFill>
            </a:endParaRPr>
          </a:p>
          <a:p>
            <a:pPr algn="just" fontAlgn="base"/>
            <a:endParaRPr lang="en-GB" sz="2400" dirty="0"/>
          </a:p>
        </p:txBody>
      </p:sp>
    </p:spTree>
    <p:extLst>
      <p:ext uri="{BB962C8B-B14F-4D97-AF65-F5344CB8AC3E}">
        <p14:creationId xmlns:p14="http://schemas.microsoft.com/office/powerpoint/2010/main" val="4175825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50667E-B4CD-4303-A57A-7335893DF164}"/>
              </a:ext>
            </a:extLst>
          </p:cNvPr>
          <p:cNvPicPr>
            <a:picLocks noChangeAspect="1"/>
          </p:cNvPicPr>
          <p:nvPr/>
        </p:nvPicPr>
        <p:blipFill>
          <a:blip r:embed="rId2"/>
          <a:stretch>
            <a:fillRect/>
          </a:stretch>
        </p:blipFill>
        <p:spPr>
          <a:xfrm>
            <a:off x="565730"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Multilevel Lists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marL="457200" indent="-457200" algn="just" fontAlgn="base">
              <a:buFont typeface="+mj-lt"/>
              <a:buAutoNum type="arabicPeriod"/>
            </a:pPr>
            <a:r>
              <a:rPr lang="en-GB" sz="2400" dirty="0"/>
              <a:t>Select the list item you want to demote. |</a:t>
            </a:r>
            <a:r>
              <a:rPr lang="zh-CN" altLang="en-US" sz="2400" dirty="0">
                <a:solidFill>
                  <a:srgbClr val="0070C0"/>
                </a:solidFill>
              </a:rPr>
              <a:t>选择要降级的列表项。</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Increase Indent button. |</a:t>
            </a:r>
            <a:r>
              <a:rPr lang="zh-CN" altLang="en-US" sz="2400" dirty="0">
                <a:solidFill>
                  <a:srgbClr val="0070C0"/>
                </a:solidFill>
              </a:rPr>
              <a:t>单击增加缩进按钮。</a:t>
            </a:r>
          </a:p>
          <a:p>
            <a:pPr marL="457200" indent="-457200" algn="just" fontAlgn="base">
              <a:buFont typeface="+mj-lt"/>
              <a:buAutoNum type="arabicPeriod"/>
            </a:pPr>
            <a:endParaRPr lang="en-GB" sz="2400" dirty="0"/>
          </a:p>
          <a:p>
            <a:pPr algn="just" fontAlgn="base"/>
            <a:r>
              <a:rPr lang="en-GB" sz="2400" dirty="0"/>
              <a:t>The list item is indented, and depending on the list style, the bullet or number may change. </a:t>
            </a:r>
          </a:p>
          <a:p>
            <a:pPr algn="just" fontAlgn="base"/>
            <a:r>
              <a:rPr lang="zh-CN" altLang="en-US" sz="2400" dirty="0">
                <a:solidFill>
                  <a:srgbClr val="0070C0"/>
                </a:solidFill>
              </a:rPr>
              <a:t>列表项是缩进的，并且根据列表样式，项目符号或编号可能会发生变化。</a:t>
            </a:r>
            <a:endParaRPr lang="en-GB" sz="2400" dirty="0">
              <a:solidFill>
                <a:srgbClr val="0070C0"/>
              </a:solidFill>
            </a:endParaRPr>
          </a:p>
        </p:txBody>
      </p:sp>
    </p:spTree>
    <p:extLst>
      <p:ext uri="{BB962C8B-B14F-4D97-AF65-F5344CB8AC3E}">
        <p14:creationId xmlns:p14="http://schemas.microsoft.com/office/powerpoint/2010/main" val="984237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50667E-B4CD-4303-A57A-7335893DF164}"/>
              </a:ext>
            </a:extLst>
          </p:cNvPr>
          <p:cNvPicPr>
            <a:picLocks noChangeAspect="1"/>
          </p:cNvPicPr>
          <p:nvPr/>
        </p:nvPicPr>
        <p:blipFill>
          <a:blip r:embed="rId2"/>
          <a:stretch>
            <a:fillRect/>
          </a:stretch>
        </p:blipFill>
        <p:spPr>
          <a:xfrm>
            <a:off x="565730"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Multilevel Lists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You can indent a list item multiple times to create additional levels. To promote a list item back to a higher level, just click the Decrease Indent button</a:t>
            </a:r>
          </a:p>
          <a:p>
            <a:pPr algn="just" fontAlgn="base"/>
            <a:r>
              <a:rPr lang="zh-CN" altLang="en-US" sz="2400" dirty="0">
                <a:solidFill>
                  <a:srgbClr val="0070C0"/>
                </a:solidFill>
              </a:rPr>
              <a:t>您可以多次缩进列表项以创建附加级别。要将列表项提升回更高级别，只需单击减少缩进按钮</a:t>
            </a:r>
            <a:endParaRPr lang="en-GB" sz="2400" dirty="0">
              <a:solidFill>
                <a:srgbClr val="0070C0"/>
              </a:solidFill>
            </a:endParaRPr>
          </a:p>
        </p:txBody>
      </p:sp>
    </p:spTree>
    <p:extLst>
      <p:ext uri="{BB962C8B-B14F-4D97-AF65-F5344CB8AC3E}">
        <p14:creationId xmlns:p14="http://schemas.microsoft.com/office/powerpoint/2010/main" val="269886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Format Text &amp; Paragraphs</a:t>
            </a:r>
          </a:p>
        </p:txBody>
      </p:sp>
      <p:sp>
        <p:nvSpPr>
          <p:cNvPr id="3" name="TextBox 2">
            <a:extLst>
              <a:ext uri="{FF2B5EF4-FFF2-40B4-BE49-F238E27FC236}">
                <a16:creationId xmlns:a16="http://schemas.microsoft.com/office/drawing/2014/main" id="{E78D8235-3F41-4A56-89C4-59990BAE336E}"/>
              </a:ext>
            </a:extLst>
          </p:cNvPr>
          <p:cNvSpPr txBox="1"/>
          <p:nvPr/>
        </p:nvSpPr>
        <p:spPr>
          <a:xfrm>
            <a:off x="914400" y="1280604"/>
            <a:ext cx="10537794" cy="1569660"/>
          </a:xfrm>
          <a:prstGeom prst="rect">
            <a:avLst/>
          </a:prstGeom>
          <a:noFill/>
        </p:spPr>
        <p:txBody>
          <a:bodyPr wrap="square" rtlCol="0">
            <a:spAutoFit/>
          </a:bodyPr>
          <a:lstStyle/>
          <a:p>
            <a:pPr algn="just" fontAlgn="base"/>
            <a:r>
              <a:rPr lang="en-GB" sz="2400" dirty="0"/>
              <a:t>This class also shows how to format text and paragraphs as different types of lists, how to copy formatting, and how to find and replace formatting.</a:t>
            </a:r>
          </a:p>
          <a:p>
            <a:pPr algn="just" fontAlgn="base"/>
            <a:r>
              <a:rPr lang="zh-CN" altLang="en-US" sz="2400" b="0" i="0" dirty="0">
                <a:solidFill>
                  <a:srgbClr val="0070C0"/>
                </a:solidFill>
                <a:effectLst/>
              </a:rPr>
              <a:t>本课程还展示了如何将文本和段落格式化为不同类型的列表、如何复制格式以及如何查找和替换格式</a:t>
            </a:r>
            <a:endParaRPr lang="en-GB" sz="2400" b="0" i="0" dirty="0">
              <a:solidFill>
                <a:srgbClr val="0070C0"/>
              </a:solidFill>
              <a:effectLst/>
            </a:endParaRPr>
          </a:p>
        </p:txBody>
      </p:sp>
    </p:spTree>
    <p:extLst>
      <p:ext uri="{BB962C8B-B14F-4D97-AF65-F5344CB8AC3E}">
        <p14:creationId xmlns:p14="http://schemas.microsoft.com/office/powerpoint/2010/main" val="988199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47F1EC-C7F9-47C5-B3EC-14D5CD8A807F}"/>
              </a:ext>
            </a:extLst>
          </p:cNvPr>
          <p:cNvPicPr>
            <a:picLocks noChangeAspect="1"/>
          </p:cNvPicPr>
          <p:nvPr/>
        </p:nvPicPr>
        <p:blipFill>
          <a:blip r:embed="rId2"/>
          <a:stretch>
            <a:fillRect/>
          </a:stretch>
        </p:blipFill>
        <p:spPr>
          <a:xfrm>
            <a:off x="565731"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List Style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While both bulleted and numbered lists have a default style, you can change the bullet style or numbering style for your lists. </a:t>
            </a:r>
          </a:p>
          <a:p>
            <a:pPr algn="just" fontAlgn="base"/>
            <a:r>
              <a:rPr lang="zh-CN" altLang="en-US" sz="2400" dirty="0">
                <a:solidFill>
                  <a:srgbClr val="0070C0"/>
                </a:solidFill>
              </a:rPr>
              <a:t>虽然项目符号列表和编号列表都有默认样式，但您可以更改列表的项目符号样式或编号样式。</a:t>
            </a:r>
            <a:endParaRPr lang="en-GB" sz="2400" dirty="0">
              <a:solidFill>
                <a:srgbClr val="0070C0"/>
              </a:solidFill>
            </a:endParaRPr>
          </a:p>
        </p:txBody>
      </p:sp>
    </p:spTree>
    <p:extLst>
      <p:ext uri="{BB962C8B-B14F-4D97-AF65-F5344CB8AC3E}">
        <p14:creationId xmlns:p14="http://schemas.microsoft.com/office/powerpoint/2010/main" val="2968707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47F1EC-C7F9-47C5-B3EC-14D5CD8A807F}"/>
              </a:ext>
            </a:extLst>
          </p:cNvPr>
          <p:cNvPicPr>
            <a:picLocks noChangeAspect="1"/>
          </p:cNvPicPr>
          <p:nvPr/>
        </p:nvPicPr>
        <p:blipFill>
          <a:blip r:embed="rId2"/>
          <a:stretch>
            <a:fillRect/>
          </a:stretch>
        </p:blipFill>
        <p:spPr>
          <a:xfrm>
            <a:off x="565731"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List Style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a:pPr>
            <a:r>
              <a:rPr lang="en-GB" sz="2400" dirty="0"/>
              <a:t>Select the list you want to change. </a:t>
            </a:r>
            <a:r>
              <a:rPr lang="en-GB" sz="2400" dirty="0">
                <a:solidFill>
                  <a:srgbClr val="0070C0"/>
                </a:solidFill>
              </a:rPr>
              <a:t>|</a:t>
            </a:r>
            <a:r>
              <a:rPr lang="zh-CN" altLang="en-US" sz="2400" dirty="0">
                <a:solidFill>
                  <a:srgbClr val="0070C0"/>
                </a:solidFill>
              </a:rPr>
              <a:t>选择要更改的列表。</a:t>
            </a:r>
          </a:p>
          <a:p>
            <a:pPr algn="just" fontAlgn="base"/>
            <a:endParaRPr lang="en-GB" sz="2400" dirty="0"/>
          </a:p>
          <a:p>
            <a:pPr algn="just" fontAlgn="base"/>
            <a:r>
              <a:rPr lang="en-GB" sz="2400" dirty="0"/>
              <a:t>You could also select just a single list item to change only that list item’s style. </a:t>
            </a:r>
          </a:p>
          <a:p>
            <a:pPr algn="just" fontAlgn="base"/>
            <a:r>
              <a:rPr lang="zh-CN" altLang="en-US" sz="2400" dirty="0">
                <a:solidFill>
                  <a:srgbClr val="0070C0"/>
                </a:solidFill>
              </a:rPr>
              <a:t>您也可以只选择一个列表项来仅更改该列表项的样式。</a:t>
            </a:r>
            <a:endParaRPr lang="en-GB" sz="2400" dirty="0">
              <a:solidFill>
                <a:srgbClr val="0070C0"/>
              </a:solidFill>
            </a:endParaRPr>
          </a:p>
        </p:txBody>
      </p:sp>
    </p:spTree>
    <p:extLst>
      <p:ext uri="{BB962C8B-B14F-4D97-AF65-F5344CB8AC3E}">
        <p14:creationId xmlns:p14="http://schemas.microsoft.com/office/powerpoint/2010/main" val="2807315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47F1EC-C7F9-47C5-B3EC-14D5CD8A807F}"/>
              </a:ext>
            </a:extLst>
          </p:cNvPr>
          <p:cNvPicPr>
            <a:picLocks noChangeAspect="1"/>
          </p:cNvPicPr>
          <p:nvPr/>
        </p:nvPicPr>
        <p:blipFill>
          <a:blip r:embed="rId2"/>
          <a:stretch>
            <a:fillRect/>
          </a:stretch>
        </p:blipFill>
        <p:spPr>
          <a:xfrm>
            <a:off x="565731"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List Style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Bullets button list arrow or the Numbering button list arrow. |</a:t>
            </a:r>
            <a:r>
              <a:rPr lang="zh-CN" altLang="en-US" sz="2400" dirty="0">
                <a:solidFill>
                  <a:srgbClr val="0070C0"/>
                </a:solidFill>
              </a:rPr>
              <a:t>单击项目符号按钮列表箭头或编号按钮列表箭头。</a:t>
            </a:r>
          </a:p>
        </p:txBody>
      </p:sp>
    </p:spTree>
    <p:extLst>
      <p:ext uri="{BB962C8B-B14F-4D97-AF65-F5344CB8AC3E}">
        <p14:creationId xmlns:p14="http://schemas.microsoft.com/office/powerpoint/2010/main" val="2988396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47F1EC-C7F9-47C5-B3EC-14D5CD8A807F}"/>
              </a:ext>
            </a:extLst>
          </p:cNvPr>
          <p:cNvPicPr>
            <a:picLocks noChangeAspect="1"/>
          </p:cNvPicPr>
          <p:nvPr/>
        </p:nvPicPr>
        <p:blipFill>
          <a:blip r:embed="rId2"/>
          <a:stretch>
            <a:fillRect/>
          </a:stretch>
        </p:blipFill>
        <p:spPr>
          <a:xfrm>
            <a:off x="565731"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List Style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Depending on which style of list you’re using, you can choose a new symbol for the bullets or a different numbering style, such as roman numerals. </a:t>
            </a:r>
          </a:p>
          <a:p>
            <a:pPr algn="just" fontAlgn="base"/>
            <a:r>
              <a:rPr lang="zh-CN" altLang="en-US" sz="2400" dirty="0">
                <a:solidFill>
                  <a:srgbClr val="0070C0"/>
                </a:solidFill>
              </a:rPr>
              <a:t>根据您使用的列表样式，您可以为项目符号选择新符号或不同的编号样式，例如罗马数字。</a:t>
            </a:r>
            <a:endParaRPr lang="en-GB" sz="2400" dirty="0">
              <a:solidFill>
                <a:srgbClr val="0070C0"/>
              </a:solidFill>
            </a:endParaRPr>
          </a:p>
        </p:txBody>
      </p:sp>
    </p:spTree>
    <p:extLst>
      <p:ext uri="{BB962C8B-B14F-4D97-AF65-F5344CB8AC3E}">
        <p14:creationId xmlns:p14="http://schemas.microsoft.com/office/powerpoint/2010/main" val="2754848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47F1EC-C7F9-47C5-B3EC-14D5CD8A807F}"/>
              </a:ext>
            </a:extLst>
          </p:cNvPr>
          <p:cNvPicPr>
            <a:picLocks noChangeAspect="1"/>
          </p:cNvPicPr>
          <p:nvPr/>
        </p:nvPicPr>
        <p:blipFill>
          <a:blip r:embed="rId2"/>
          <a:stretch>
            <a:fillRect/>
          </a:stretch>
        </p:blipFill>
        <p:spPr>
          <a:xfrm>
            <a:off x="565731"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List Style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new list style. | </a:t>
            </a:r>
            <a:r>
              <a:rPr lang="zh-CN" altLang="en-US" sz="2400" dirty="0">
                <a:solidFill>
                  <a:srgbClr val="0070C0"/>
                </a:solidFill>
              </a:rPr>
              <a:t>选择新的列表样式。</a:t>
            </a:r>
          </a:p>
          <a:p>
            <a:pPr algn="just" fontAlgn="base"/>
            <a:endParaRPr lang="zh-CN" altLang="en-US" sz="2400" dirty="0">
              <a:solidFill>
                <a:srgbClr val="0070C0"/>
              </a:solidFill>
            </a:endParaRPr>
          </a:p>
          <a:p>
            <a:pPr algn="just" fontAlgn="base"/>
            <a:r>
              <a:rPr lang="en-GB" sz="2400" dirty="0"/>
              <a:t>The list style is updated.</a:t>
            </a:r>
          </a:p>
          <a:p>
            <a:pPr algn="just" fontAlgn="base"/>
            <a:r>
              <a:rPr lang="zh-CN" altLang="en-US" sz="2400" dirty="0">
                <a:solidFill>
                  <a:srgbClr val="0070C0"/>
                </a:solidFill>
              </a:rPr>
              <a:t>列表样式已更新。</a:t>
            </a:r>
            <a:endParaRPr lang="en-GB" sz="2400" dirty="0">
              <a:solidFill>
                <a:srgbClr val="0070C0"/>
              </a:solidFill>
            </a:endParaRPr>
          </a:p>
          <a:p>
            <a:pPr algn="just" fontAlgn="base"/>
            <a:endParaRPr lang="en-GB" sz="2400" dirty="0">
              <a:solidFill>
                <a:srgbClr val="0A0A23"/>
              </a:solidFill>
            </a:endParaRPr>
          </a:p>
        </p:txBody>
      </p:sp>
    </p:spTree>
    <p:extLst>
      <p:ext uri="{BB962C8B-B14F-4D97-AF65-F5344CB8AC3E}">
        <p14:creationId xmlns:p14="http://schemas.microsoft.com/office/powerpoint/2010/main" val="2514884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C3CF1-95B5-4EA4-ABB3-069E76536A5C}"/>
              </a:ext>
            </a:extLst>
          </p:cNvPr>
          <p:cNvPicPr>
            <a:picLocks noChangeAspect="1"/>
          </p:cNvPicPr>
          <p:nvPr/>
        </p:nvPicPr>
        <p:blipFill>
          <a:blip r:embed="rId2"/>
          <a:stretch>
            <a:fillRect/>
          </a:stretch>
        </p:blipFill>
        <p:spPr>
          <a:xfrm>
            <a:off x="56573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Custom Numbering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Numbered lists automatically number each list item in order, but you can change it if you need to. </a:t>
            </a:r>
          </a:p>
          <a:p>
            <a:pPr algn="just" fontAlgn="base"/>
            <a:r>
              <a:rPr lang="zh-CN" altLang="en-US" sz="2400" dirty="0">
                <a:solidFill>
                  <a:srgbClr val="0070C0"/>
                </a:solidFill>
              </a:rPr>
              <a:t>编号列表会自动按顺序对每个列表项进行编号，但您可以根据需要对其进行更改。</a:t>
            </a:r>
            <a:endParaRPr lang="en-GB" sz="2400" dirty="0">
              <a:solidFill>
                <a:srgbClr val="0070C0"/>
              </a:solidFill>
            </a:endParaRPr>
          </a:p>
        </p:txBody>
      </p:sp>
    </p:spTree>
    <p:extLst>
      <p:ext uri="{BB962C8B-B14F-4D97-AF65-F5344CB8AC3E}">
        <p14:creationId xmlns:p14="http://schemas.microsoft.com/office/powerpoint/2010/main" val="3769896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C3CF1-95B5-4EA4-ABB3-069E76536A5C}"/>
              </a:ext>
            </a:extLst>
          </p:cNvPr>
          <p:cNvPicPr>
            <a:picLocks noChangeAspect="1"/>
          </p:cNvPicPr>
          <p:nvPr/>
        </p:nvPicPr>
        <p:blipFill>
          <a:blip r:embed="rId2"/>
          <a:stretch>
            <a:fillRect/>
          </a:stretch>
        </p:blipFill>
        <p:spPr>
          <a:xfrm>
            <a:off x="56573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Custom Numbering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a:pPr>
            <a:r>
              <a:rPr lang="en-GB" sz="2400" dirty="0"/>
              <a:t>Right-click a list number. |</a:t>
            </a:r>
            <a:r>
              <a:rPr lang="zh-CN" altLang="en-US" sz="2400" dirty="0">
                <a:solidFill>
                  <a:srgbClr val="0070C0"/>
                </a:solidFill>
              </a:rPr>
              <a:t>右键单击列表编号。</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Set Numbering Value. |</a:t>
            </a:r>
            <a:r>
              <a:rPr lang="zh-CN" altLang="en-US" sz="2400" dirty="0">
                <a:solidFill>
                  <a:srgbClr val="0070C0"/>
                </a:solidFill>
              </a:rPr>
              <a:t>选择设置编号值。</a:t>
            </a:r>
          </a:p>
          <a:p>
            <a:pPr algn="just" fontAlgn="base"/>
            <a:endParaRPr lang="en-GB" sz="2400" dirty="0"/>
          </a:p>
          <a:p>
            <a:pPr algn="just" fontAlgn="base"/>
            <a:r>
              <a:rPr lang="en-GB" sz="2400" dirty="0"/>
              <a:t>Shortcut: To reset your list back to “1,” select Restart at 1 from the contextual menu.</a:t>
            </a:r>
          </a:p>
          <a:p>
            <a:pPr algn="just" fontAlgn="base"/>
            <a:r>
              <a:rPr lang="zh-CN" altLang="en-US" sz="2400" dirty="0">
                <a:solidFill>
                  <a:srgbClr val="0070C0"/>
                </a:solidFill>
              </a:rPr>
              <a:t>快捷方式：要将列表重置回“</a:t>
            </a:r>
            <a:r>
              <a:rPr lang="en-US" altLang="zh-CN" sz="2400" dirty="0">
                <a:solidFill>
                  <a:srgbClr val="0070C0"/>
                </a:solidFill>
              </a:rPr>
              <a:t>1”</a:t>
            </a:r>
            <a:r>
              <a:rPr lang="zh-CN" altLang="en-US" sz="2400" dirty="0">
                <a:solidFill>
                  <a:srgbClr val="0070C0"/>
                </a:solidFill>
              </a:rPr>
              <a:t>，请从上下文菜单中选择“从 </a:t>
            </a:r>
            <a:r>
              <a:rPr lang="en-US" altLang="zh-CN" sz="2400" dirty="0">
                <a:solidFill>
                  <a:srgbClr val="0070C0"/>
                </a:solidFill>
              </a:rPr>
              <a:t>1 </a:t>
            </a:r>
            <a:r>
              <a:rPr lang="zh-CN" altLang="en-US" sz="2400" dirty="0">
                <a:solidFill>
                  <a:srgbClr val="0070C0"/>
                </a:solidFill>
              </a:rPr>
              <a:t>开始”。</a:t>
            </a:r>
            <a:r>
              <a:rPr lang="en-GB" sz="2400" dirty="0">
                <a:solidFill>
                  <a:srgbClr val="0070C0"/>
                </a:solidFill>
              </a:rPr>
              <a:t> </a:t>
            </a:r>
          </a:p>
        </p:txBody>
      </p:sp>
    </p:spTree>
    <p:extLst>
      <p:ext uri="{BB962C8B-B14F-4D97-AF65-F5344CB8AC3E}">
        <p14:creationId xmlns:p14="http://schemas.microsoft.com/office/powerpoint/2010/main" val="2632171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C3CF1-95B5-4EA4-ABB3-069E76536A5C}"/>
              </a:ext>
            </a:extLst>
          </p:cNvPr>
          <p:cNvPicPr>
            <a:picLocks noChangeAspect="1"/>
          </p:cNvPicPr>
          <p:nvPr/>
        </p:nvPicPr>
        <p:blipFill>
          <a:blip r:embed="rId2"/>
          <a:stretch>
            <a:fillRect/>
          </a:stretch>
        </p:blipFill>
        <p:spPr>
          <a:xfrm>
            <a:off x="56573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Custom Numbering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startAt="3"/>
            </a:pPr>
            <a:r>
              <a:rPr lang="en-GB" sz="2400" dirty="0"/>
              <a:t>Make your adjustments: |</a:t>
            </a:r>
            <a:r>
              <a:rPr lang="zh-CN" altLang="en-US" sz="2400" dirty="0">
                <a:solidFill>
                  <a:srgbClr val="0070C0"/>
                </a:solidFill>
              </a:rPr>
              <a:t>进行调整：</a:t>
            </a:r>
          </a:p>
          <a:p>
            <a:pPr marL="457200" indent="-457200" algn="just" fontAlgn="base">
              <a:buFont typeface="+mj-lt"/>
              <a:buAutoNum type="arabicPeriod" startAt="3"/>
            </a:pPr>
            <a:endParaRPr lang="en-GB" sz="2400" dirty="0"/>
          </a:p>
          <a:p>
            <a:pPr algn="just" fontAlgn="base"/>
            <a:r>
              <a:rPr lang="en-GB" sz="2400" dirty="0"/>
              <a:t>Start new list: This is the default, and it starts your list at “1.” </a:t>
            </a:r>
          </a:p>
          <a:p>
            <a:pPr algn="just" fontAlgn="base"/>
            <a:r>
              <a:rPr lang="zh-CN" altLang="en-US" sz="2400" dirty="0">
                <a:solidFill>
                  <a:srgbClr val="0070C0"/>
                </a:solidFill>
              </a:rPr>
              <a:t>开始新列表：这是默认设置，它从“</a:t>
            </a:r>
            <a:r>
              <a:rPr lang="en-US" altLang="zh-CN" sz="2400" dirty="0">
                <a:solidFill>
                  <a:srgbClr val="0070C0"/>
                </a:solidFill>
              </a:rPr>
              <a:t>1”</a:t>
            </a:r>
            <a:r>
              <a:rPr lang="zh-CN" altLang="en-US" sz="2400" dirty="0">
                <a:solidFill>
                  <a:srgbClr val="0070C0"/>
                </a:solidFill>
              </a:rPr>
              <a:t>开始您的列表。</a:t>
            </a:r>
          </a:p>
          <a:p>
            <a:pPr algn="just" fontAlgn="base"/>
            <a:endParaRPr lang="en-GB" sz="2400" dirty="0"/>
          </a:p>
        </p:txBody>
      </p:sp>
    </p:spTree>
    <p:extLst>
      <p:ext uri="{BB962C8B-B14F-4D97-AF65-F5344CB8AC3E}">
        <p14:creationId xmlns:p14="http://schemas.microsoft.com/office/powerpoint/2010/main" val="810315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C3CF1-95B5-4EA4-ABB3-069E76536A5C}"/>
              </a:ext>
            </a:extLst>
          </p:cNvPr>
          <p:cNvPicPr>
            <a:picLocks noChangeAspect="1"/>
          </p:cNvPicPr>
          <p:nvPr/>
        </p:nvPicPr>
        <p:blipFill>
          <a:blip r:embed="rId2"/>
          <a:stretch>
            <a:fillRect/>
          </a:stretch>
        </p:blipFill>
        <p:spPr>
          <a:xfrm>
            <a:off x="56573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Custom Numbering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Continue from previous list: Start numbering where the numbered list prior to it left off. If you check Advance value, you can skip numbers. </a:t>
            </a:r>
          </a:p>
          <a:p>
            <a:pPr algn="just" fontAlgn="base"/>
            <a:r>
              <a:rPr lang="zh-CN" altLang="en-US" sz="2400" dirty="0">
                <a:solidFill>
                  <a:srgbClr val="0070C0"/>
                </a:solidFill>
              </a:rPr>
              <a:t>从上一个列表继续：从之前的编号列表停止的位置开始编号。如果您选中高级值，则可以跳过数字。</a:t>
            </a:r>
            <a:endParaRPr lang="en-GB" sz="2400" dirty="0">
              <a:solidFill>
                <a:srgbClr val="0070C0"/>
              </a:solidFill>
            </a:endParaRPr>
          </a:p>
          <a:p>
            <a:pPr algn="just" fontAlgn="base"/>
            <a:endParaRPr lang="en-GB" sz="2400" dirty="0"/>
          </a:p>
        </p:txBody>
      </p:sp>
    </p:spTree>
    <p:extLst>
      <p:ext uri="{BB962C8B-B14F-4D97-AF65-F5344CB8AC3E}">
        <p14:creationId xmlns:p14="http://schemas.microsoft.com/office/powerpoint/2010/main" val="3336241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8B06DA-2D8C-4EA6-BC67-AEAF25ECE8A6}"/>
              </a:ext>
            </a:extLst>
          </p:cNvPr>
          <p:cNvPicPr>
            <a:picLocks noChangeAspect="1"/>
          </p:cNvPicPr>
          <p:nvPr/>
        </p:nvPicPr>
        <p:blipFill>
          <a:blip r:embed="rId2"/>
          <a:stretch>
            <a:fillRect/>
          </a:stretch>
        </p:blipFill>
        <p:spPr>
          <a:xfrm>
            <a:off x="565733"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List: Custom Numbering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3"/>
            </a:pPr>
            <a:r>
              <a:rPr lang="en-GB" sz="2400" dirty="0"/>
              <a:t>Make your adjustments: |</a:t>
            </a:r>
            <a:r>
              <a:rPr lang="zh-CN" altLang="en-US" sz="2400" dirty="0">
                <a:solidFill>
                  <a:srgbClr val="0070C0"/>
                </a:solidFill>
              </a:rPr>
              <a:t>进行调整：</a:t>
            </a:r>
          </a:p>
          <a:p>
            <a:pPr marL="457200" indent="-457200" algn="just" fontAlgn="base">
              <a:buFont typeface="+mj-lt"/>
              <a:buAutoNum type="arabicPeriod" startAt="3"/>
            </a:pPr>
            <a:endParaRPr lang="en-GB" sz="2400" dirty="0"/>
          </a:p>
          <a:p>
            <a:pPr algn="just" fontAlgn="base"/>
            <a:r>
              <a:rPr lang="en-GB" sz="2400" dirty="0"/>
              <a:t>Set value to: Allows you to manually enter a number other than “1” to start your list. </a:t>
            </a:r>
          </a:p>
          <a:p>
            <a:pPr algn="just" fontAlgn="base"/>
            <a:r>
              <a:rPr lang="zh-CN" altLang="en-US" sz="2400" dirty="0">
                <a:solidFill>
                  <a:srgbClr val="0070C0"/>
                </a:solidFill>
              </a:rPr>
              <a:t>将值设置为：允许您手动输入“</a:t>
            </a:r>
            <a:r>
              <a:rPr lang="en-US" altLang="zh-CN" sz="2400" dirty="0">
                <a:solidFill>
                  <a:srgbClr val="0070C0"/>
                </a:solidFill>
              </a:rPr>
              <a:t>1”</a:t>
            </a:r>
            <a:r>
              <a:rPr lang="zh-CN" altLang="en-US" sz="2400" dirty="0">
                <a:solidFill>
                  <a:srgbClr val="0070C0"/>
                </a:solidFill>
              </a:rPr>
              <a:t>以外的数字以开始您的列表。</a:t>
            </a:r>
            <a:endParaRPr lang="en-GB" sz="2400" dirty="0">
              <a:solidFill>
                <a:srgbClr val="0070C0"/>
              </a:solidFill>
            </a:endParaRPr>
          </a:p>
        </p:txBody>
      </p:sp>
    </p:spTree>
    <p:extLst>
      <p:ext uri="{BB962C8B-B14F-4D97-AF65-F5344CB8AC3E}">
        <p14:creationId xmlns:p14="http://schemas.microsoft.com/office/powerpoint/2010/main" val="129944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23943A-C888-466E-8A8B-8BA6D7E691FC}"/>
              </a:ext>
            </a:extLst>
          </p:cNvPr>
          <p:cNvPicPr>
            <a:picLocks noChangeAspect="1"/>
          </p:cNvPicPr>
          <p:nvPr/>
        </p:nvPicPr>
        <p:blipFill>
          <a:blip r:embed="rId2"/>
          <a:stretch>
            <a:fillRect/>
          </a:stretch>
        </p:blipFill>
        <p:spPr>
          <a:xfrm>
            <a:off x="565721" y="902280"/>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algn="just" fontAlgn="base"/>
            <a:r>
              <a:rPr lang="en-GB" sz="2400" dirty="0"/>
              <a:t>One way to change the appearance of text in a document is by changing its font type. </a:t>
            </a:r>
          </a:p>
          <a:p>
            <a:pPr algn="just" fontAlgn="base"/>
            <a:r>
              <a:rPr lang="zh-CN" altLang="en-US" sz="2400" dirty="0">
                <a:solidFill>
                  <a:srgbClr val="0070C0"/>
                </a:solidFill>
              </a:rPr>
              <a:t>更改文档中文本外观的一种方法是更改​​其字体类型。</a:t>
            </a:r>
            <a:endParaRPr lang="en-GB" sz="2400" dirty="0">
              <a:solidFill>
                <a:srgbClr val="0070C0"/>
              </a:solidFill>
            </a:endParaRPr>
          </a:p>
        </p:txBody>
      </p:sp>
    </p:spTree>
    <p:extLst>
      <p:ext uri="{BB962C8B-B14F-4D97-AF65-F5344CB8AC3E}">
        <p14:creationId xmlns:p14="http://schemas.microsoft.com/office/powerpoint/2010/main" val="3724624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Custom Numbering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marL="457200" indent="-457200" algn="just" fontAlgn="base">
              <a:buFont typeface="+mj-lt"/>
              <a:buAutoNum type="arabicPeriod" startAt="4"/>
            </a:pPr>
            <a:r>
              <a:rPr lang="en-GB" sz="2400" dirty="0"/>
              <a:t>Click OK when you’re done. |</a:t>
            </a:r>
            <a:r>
              <a:rPr lang="zh-CN" altLang="en-US" sz="2400" dirty="0">
                <a:solidFill>
                  <a:srgbClr val="0070C0"/>
                </a:solidFill>
              </a:rPr>
              <a:t>完成后单击“确定”。</a:t>
            </a:r>
          </a:p>
          <a:p>
            <a:pPr marL="457200" indent="-457200" algn="just" fontAlgn="base">
              <a:buFont typeface="+mj-lt"/>
              <a:buAutoNum type="arabicPeriod" startAt="4"/>
            </a:pPr>
            <a:endParaRPr lang="en-GB" sz="2400" dirty="0"/>
          </a:p>
          <a:p>
            <a:pPr algn="just" fontAlgn="base"/>
            <a:r>
              <a:rPr lang="en-GB" sz="2400" dirty="0"/>
              <a:t>The list numbering is updated.</a:t>
            </a:r>
          </a:p>
          <a:p>
            <a:pPr algn="just" fontAlgn="base"/>
            <a:r>
              <a:rPr lang="zh-CN" altLang="en-US" sz="2400" dirty="0">
                <a:solidFill>
                  <a:srgbClr val="0070C0"/>
                </a:solidFill>
              </a:rPr>
              <a:t>列表编号已更新。</a:t>
            </a:r>
            <a:endParaRPr lang="en-GB" sz="2400" dirty="0">
              <a:solidFill>
                <a:srgbClr val="0070C0"/>
              </a:solidFill>
            </a:endParaRPr>
          </a:p>
        </p:txBody>
      </p:sp>
      <p:pic>
        <p:nvPicPr>
          <p:cNvPr id="6" name="Picture 5">
            <a:extLst>
              <a:ext uri="{FF2B5EF4-FFF2-40B4-BE49-F238E27FC236}">
                <a16:creationId xmlns:a16="http://schemas.microsoft.com/office/drawing/2014/main" id="{526AD97F-486B-43C7-9116-59EA0E42E264}"/>
              </a:ext>
            </a:extLst>
          </p:cNvPr>
          <p:cNvPicPr>
            <a:picLocks noChangeAspect="1"/>
          </p:cNvPicPr>
          <p:nvPr/>
        </p:nvPicPr>
        <p:blipFill>
          <a:blip r:embed="rId2"/>
          <a:stretch>
            <a:fillRect/>
          </a:stretch>
        </p:blipFill>
        <p:spPr>
          <a:xfrm>
            <a:off x="565733" y="980315"/>
            <a:ext cx="7536744" cy="5205434"/>
          </a:xfrm>
          <a:prstGeom prst="rect">
            <a:avLst/>
          </a:prstGeom>
        </p:spPr>
      </p:pic>
    </p:spTree>
    <p:extLst>
      <p:ext uri="{BB962C8B-B14F-4D97-AF65-F5344CB8AC3E}">
        <p14:creationId xmlns:p14="http://schemas.microsoft.com/office/powerpoint/2010/main" val="827901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003C2-8EFF-403A-9ABC-C8A30E2B980A}"/>
              </a:ext>
            </a:extLst>
          </p:cNvPr>
          <p:cNvPicPr>
            <a:picLocks noChangeAspect="1"/>
          </p:cNvPicPr>
          <p:nvPr/>
        </p:nvPicPr>
        <p:blipFill>
          <a:blip r:embed="rId2"/>
          <a:stretch>
            <a:fillRect/>
          </a:stretch>
        </p:blipFill>
        <p:spPr>
          <a:xfrm>
            <a:off x="565734"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Paragraph Alignment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The text in your paragraphs is aligned to the left margin by default, but you can easily align it to the right margin, </a:t>
            </a:r>
            <a:r>
              <a:rPr lang="en-GB" sz="2400" dirty="0" err="1"/>
              <a:t>center</a:t>
            </a:r>
            <a:r>
              <a:rPr lang="en-GB" sz="2400" dirty="0"/>
              <a:t> it between the margins, or justify it to spread evenly between the margins on a page.</a:t>
            </a:r>
          </a:p>
          <a:p>
            <a:pPr algn="just" fontAlgn="base"/>
            <a:r>
              <a:rPr lang="zh-CN" altLang="en-US" sz="2400" dirty="0">
                <a:solidFill>
                  <a:srgbClr val="0070C0"/>
                </a:solidFill>
              </a:rPr>
              <a:t>默认情况下，段落中的文本与左边距对齐，但您可以轻松地将其与右边距对齐、将其居中放置在页边距之间，或者调整它在页面上的页边距之间均匀分布。</a:t>
            </a:r>
            <a:endParaRPr lang="en-GB" sz="2400" dirty="0">
              <a:solidFill>
                <a:srgbClr val="0070C0"/>
              </a:solidFill>
            </a:endParaRPr>
          </a:p>
        </p:txBody>
      </p:sp>
    </p:spTree>
    <p:extLst>
      <p:ext uri="{BB962C8B-B14F-4D97-AF65-F5344CB8AC3E}">
        <p14:creationId xmlns:p14="http://schemas.microsoft.com/office/powerpoint/2010/main" val="3041863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003C2-8EFF-403A-9ABC-C8A30E2B980A}"/>
              </a:ext>
            </a:extLst>
          </p:cNvPr>
          <p:cNvPicPr>
            <a:picLocks noChangeAspect="1"/>
          </p:cNvPicPr>
          <p:nvPr/>
        </p:nvPicPr>
        <p:blipFill>
          <a:blip r:embed="rId2"/>
          <a:stretch>
            <a:fillRect/>
          </a:stretch>
        </p:blipFill>
        <p:spPr>
          <a:xfrm>
            <a:off x="565734"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Align a Paragraph</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a:pPr>
            <a:r>
              <a:rPr lang="en-GB" sz="2400" dirty="0"/>
              <a:t>Click anywhere in a paragraph you want to align, or select multiple paragraphs. | </a:t>
            </a:r>
            <a:r>
              <a:rPr lang="zh-CN" altLang="en-US" sz="2400" dirty="0">
                <a:solidFill>
                  <a:srgbClr val="0070C0"/>
                </a:solidFill>
              </a:rPr>
              <a:t>单击要对齐的段落中的任意位置，或选择多个段落。</a:t>
            </a:r>
            <a:endParaRPr lang="en-GB" sz="2400" dirty="0">
              <a:solidFill>
                <a:srgbClr val="0070C0"/>
              </a:solidFill>
            </a:endParaRPr>
          </a:p>
        </p:txBody>
      </p:sp>
    </p:spTree>
    <p:extLst>
      <p:ext uri="{BB962C8B-B14F-4D97-AF65-F5344CB8AC3E}">
        <p14:creationId xmlns:p14="http://schemas.microsoft.com/office/powerpoint/2010/main" val="1180048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003C2-8EFF-403A-9ABC-C8A30E2B980A}"/>
              </a:ext>
            </a:extLst>
          </p:cNvPr>
          <p:cNvPicPr>
            <a:picLocks noChangeAspect="1"/>
          </p:cNvPicPr>
          <p:nvPr/>
        </p:nvPicPr>
        <p:blipFill>
          <a:blip r:embed="rId2"/>
          <a:stretch>
            <a:fillRect/>
          </a:stretch>
        </p:blipFill>
        <p:spPr>
          <a:xfrm>
            <a:off x="565734"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Align a Paragraph</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6001643"/>
          </a:xfrm>
          <a:prstGeom prst="rect">
            <a:avLst/>
          </a:prstGeom>
          <a:noFill/>
        </p:spPr>
        <p:txBody>
          <a:bodyPr wrap="square" rtlCol="0">
            <a:spAutoFit/>
          </a:bodyPr>
          <a:lstStyle/>
          <a:p>
            <a:pPr marL="457200" indent="-457200" algn="just" fontAlgn="base">
              <a:buFont typeface="+mj-lt"/>
              <a:buAutoNum type="arabicPeriod" startAt="2"/>
            </a:pPr>
            <a:r>
              <a:rPr lang="en-GB" sz="2400" dirty="0"/>
              <a:t>Click an alignment option in the Paragraph group. | </a:t>
            </a:r>
            <a:r>
              <a:rPr lang="zh-CN" altLang="en-US" sz="2400" dirty="0">
                <a:solidFill>
                  <a:srgbClr val="0070C0"/>
                </a:solidFill>
              </a:rPr>
              <a:t>单击段落组中的对齐选项。</a:t>
            </a:r>
          </a:p>
          <a:p>
            <a:pPr algn="just" fontAlgn="base"/>
            <a:endParaRPr lang="zh-CN" altLang="en-US" sz="2400" dirty="0">
              <a:solidFill>
                <a:srgbClr val="0070C0"/>
              </a:solidFill>
            </a:endParaRPr>
          </a:p>
          <a:p>
            <a:pPr algn="just" fontAlgn="base"/>
            <a:r>
              <a:rPr lang="en-GB" sz="2400" dirty="0"/>
              <a:t>Shortcuts: </a:t>
            </a:r>
          </a:p>
          <a:p>
            <a:pPr algn="just" fontAlgn="base"/>
            <a:r>
              <a:rPr lang="en-GB" sz="2400" dirty="0"/>
              <a:t>To align left, press Ctrl + L. </a:t>
            </a:r>
          </a:p>
          <a:p>
            <a:pPr algn="just" fontAlgn="base"/>
            <a:r>
              <a:rPr lang="en-GB" sz="2400" dirty="0"/>
              <a:t>To align right, press Ctrl +R. </a:t>
            </a:r>
          </a:p>
          <a:p>
            <a:pPr algn="just" fontAlgn="base"/>
            <a:r>
              <a:rPr lang="en-GB" sz="2400" dirty="0"/>
              <a:t>To </a:t>
            </a:r>
            <a:r>
              <a:rPr lang="en-GB" sz="2400" dirty="0" err="1"/>
              <a:t>center</a:t>
            </a:r>
            <a:r>
              <a:rPr lang="en-GB" sz="2400" dirty="0"/>
              <a:t>, press Ctrl + E. </a:t>
            </a:r>
          </a:p>
          <a:p>
            <a:pPr algn="just" fontAlgn="base"/>
            <a:r>
              <a:rPr lang="en-GB" sz="2400" dirty="0"/>
              <a:t>To justify, press Ctrl + J</a:t>
            </a:r>
          </a:p>
          <a:p>
            <a:pPr algn="just" fontAlgn="base"/>
            <a:r>
              <a:rPr lang="zh-CN" altLang="en-US" sz="2400" dirty="0">
                <a:solidFill>
                  <a:srgbClr val="0070C0"/>
                </a:solidFill>
              </a:rPr>
              <a:t>快捷方式：</a:t>
            </a:r>
          </a:p>
          <a:p>
            <a:pPr algn="just" fontAlgn="base"/>
            <a:r>
              <a:rPr lang="zh-CN" altLang="en-US" sz="2400" dirty="0">
                <a:solidFill>
                  <a:srgbClr val="0070C0"/>
                </a:solidFill>
              </a:rPr>
              <a:t>要左对齐，请按 </a:t>
            </a:r>
            <a:r>
              <a:rPr lang="en-US" altLang="zh-CN" sz="2400" dirty="0">
                <a:solidFill>
                  <a:srgbClr val="0070C0"/>
                </a:solidFill>
              </a:rPr>
              <a:t>Ctrl + L</a:t>
            </a:r>
            <a:r>
              <a:rPr lang="zh-CN" altLang="en-US" sz="2400" dirty="0">
                <a:solidFill>
                  <a:srgbClr val="0070C0"/>
                </a:solidFill>
              </a:rPr>
              <a:t>。</a:t>
            </a:r>
          </a:p>
          <a:p>
            <a:pPr algn="just" fontAlgn="base"/>
            <a:r>
              <a:rPr lang="zh-CN" altLang="en-US" sz="2400" dirty="0">
                <a:solidFill>
                  <a:srgbClr val="0070C0"/>
                </a:solidFill>
              </a:rPr>
              <a:t>要右对齐，请按 </a:t>
            </a:r>
            <a:r>
              <a:rPr lang="en-US" altLang="zh-CN" sz="2400" dirty="0">
                <a:solidFill>
                  <a:srgbClr val="0070C0"/>
                </a:solidFill>
              </a:rPr>
              <a:t>Ctrl + R</a:t>
            </a:r>
            <a:r>
              <a:rPr lang="zh-CN" altLang="en-US" sz="2400" dirty="0">
                <a:solidFill>
                  <a:srgbClr val="0070C0"/>
                </a:solidFill>
              </a:rPr>
              <a:t>。</a:t>
            </a:r>
          </a:p>
          <a:p>
            <a:pPr algn="just" fontAlgn="base"/>
            <a:r>
              <a:rPr lang="zh-CN" altLang="en-US" sz="2400" dirty="0">
                <a:solidFill>
                  <a:srgbClr val="0070C0"/>
                </a:solidFill>
              </a:rPr>
              <a:t>要居中，请按 </a:t>
            </a:r>
            <a:r>
              <a:rPr lang="en-US" altLang="zh-CN" sz="2400" dirty="0">
                <a:solidFill>
                  <a:srgbClr val="0070C0"/>
                </a:solidFill>
              </a:rPr>
              <a:t>Ctrl + E</a:t>
            </a:r>
            <a:r>
              <a:rPr lang="zh-CN" altLang="en-US" sz="2400" dirty="0">
                <a:solidFill>
                  <a:srgbClr val="0070C0"/>
                </a:solidFill>
              </a:rPr>
              <a:t>。</a:t>
            </a:r>
          </a:p>
          <a:p>
            <a:pPr algn="just" fontAlgn="base"/>
            <a:r>
              <a:rPr lang="zh-CN" altLang="en-US" sz="2400" dirty="0">
                <a:solidFill>
                  <a:srgbClr val="0070C0"/>
                </a:solidFill>
              </a:rPr>
              <a:t>要对齐，请按 </a:t>
            </a:r>
            <a:r>
              <a:rPr lang="en-US" altLang="zh-CN" sz="2400" dirty="0">
                <a:solidFill>
                  <a:srgbClr val="0070C0"/>
                </a:solidFill>
              </a:rPr>
              <a:t>Ctrl + J</a:t>
            </a:r>
            <a:endParaRPr lang="en-GB" sz="2400" dirty="0">
              <a:solidFill>
                <a:srgbClr val="0070C0"/>
              </a:solidFill>
            </a:endParaRPr>
          </a:p>
          <a:p>
            <a:pPr algn="just" fontAlgn="base"/>
            <a:endParaRPr lang="en-GB" sz="2400" dirty="0">
              <a:solidFill>
                <a:srgbClr val="0A0A23"/>
              </a:solidFill>
            </a:endParaRPr>
          </a:p>
        </p:txBody>
      </p:sp>
    </p:spTree>
    <p:extLst>
      <p:ext uri="{BB962C8B-B14F-4D97-AF65-F5344CB8AC3E}">
        <p14:creationId xmlns:p14="http://schemas.microsoft.com/office/powerpoint/2010/main" val="524319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E20EF-0AAF-44A4-9378-E077D61C3D9E}"/>
              </a:ext>
            </a:extLst>
          </p:cNvPr>
          <p:cNvPicPr>
            <a:picLocks noChangeAspect="1"/>
          </p:cNvPicPr>
          <p:nvPr/>
        </p:nvPicPr>
        <p:blipFill>
          <a:blip r:embed="rId2"/>
          <a:stretch>
            <a:fillRect/>
          </a:stretch>
        </p:blipFill>
        <p:spPr>
          <a:xfrm>
            <a:off x="565735"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Borders &amp; Shading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Adding borders and shading to paragraphs can make them more attractive, organized, and easy to read.</a:t>
            </a:r>
          </a:p>
          <a:p>
            <a:pPr algn="just" fontAlgn="base"/>
            <a:r>
              <a:rPr lang="zh-CN" altLang="en-US" sz="2400" dirty="0">
                <a:solidFill>
                  <a:srgbClr val="0070C0"/>
                </a:solidFill>
              </a:rPr>
              <a:t>为段落添加边框和阴影可以使它们更具吸引力、更有条理且易于阅读。</a:t>
            </a:r>
            <a:endParaRPr lang="en-GB" sz="2400" dirty="0">
              <a:solidFill>
                <a:srgbClr val="0070C0"/>
              </a:solidFill>
            </a:endParaRPr>
          </a:p>
        </p:txBody>
      </p:sp>
    </p:spTree>
    <p:extLst>
      <p:ext uri="{BB962C8B-B14F-4D97-AF65-F5344CB8AC3E}">
        <p14:creationId xmlns:p14="http://schemas.microsoft.com/office/powerpoint/2010/main" val="1126793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E20EF-0AAF-44A4-9378-E077D61C3D9E}"/>
              </a:ext>
            </a:extLst>
          </p:cNvPr>
          <p:cNvPicPr>
            <a:picLocks noChangeAspect="1"/>
          </p:cNvPicPr>
          <p:nvPr/>
        </p:nvPicPr>
        <p:blipFill>
          <a:blip r:embed="rId2"/>
          <a:stretch>
            <a:fillRect/>
          </a:stretch>
        </p:blipFill>
        <p:spPr>
          <a:xfrm>
            <a:off x="565735"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a Border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Borders are lines that you can add to the top, bottom, left, or right of paragraphs. </a:t>
            </a:r>
          </a:p>
          <a:p>
            <a:pPr algn="just" fontAlgn="base"/>
            <a:r>
              <a:rPr lang="zh-CN" altLang="en-US" sz="2400" dirty="0">
                <a:solidFill>
                  <a:srgbClr val="0070C0"/>
                </a:solidFill>
              </a:rPr>
              <a:t>边框是您可以添加到段落顶部、底部、左侧或右侧的线条。</a:t>
            </a:r>
          </a:p>
          <a:p>
            <a:pPr algn="just" fontAlgn="base"/>
            <a:endParaRPr lang="zh-CN" altLang="en-US" sz="2400" dirty="0">
              <a:solidFill>
                <a:srgbClr val="0070C0"/>
              </a:solidFill>
            </a:endParaRPr>
          </a:p>
          <a:p>
            <a:pPr algn="just" fontAlgn="base"/>
            <a:r>
              <a:rPr lang="en-GB" sz="2400" dirty="0"/>
              <a:t>They are especially useful for emphasizing headings. </a:t>
            </a:r>
          </a:p>
          <a:p>
            <a:pPr algn="just" fontAlgn="base"/>
            <a:r>
              <a:rPr lang="zh-CN" altLang="en-US" sz="2400" dirty="0">
                <a:solidFill>
                  <a:srgbClr val="0070C0"/>
                </a:solidFill>
              </a:rPr>
              <a:t>它们对于强调标题特别有用。</a:t>
            </a:r>
            <a:endParaRPr lang="en-GB" sz="2400" dirty="0"/>
          </a:p>
        </p:txBody>
      </p:sp>
    </p:spTree>
    <p:extLst>
      <p:ext uri="{BB962C8B-B14F-4D97-AF65-F5344CB8AC3E}">
        <p14:creationId xmlns:p14="http://schemas.microsoft.com/office/powerpoint/2010/main" val="4151884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E20EF-0AAF-44A4-9378-E077D61C3D9E}"/>
              </a:ext>
            </a:extLst>
          </p:cNvPr>
          <p:cNvPicPr>
            <a:picLocks noChangeAspect="1"/>
          </p:cNvPicPr>
          <p:nvPr/>
        </p:nvPicPr>
        <p:blipFill>
          <a:blip r:embed="rId2"/>
          <a:stretch>
            <a:fillRect/>
          </a:stretch>
        </p:blipFill>
        <p:spPr>
          <a:xfrm>
            <a:off x="565735"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a Border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a:pPr>
            <a:r>
              <a:rPr lang="en-GB" sz="2400" dirty="0"/>
              <a:t>Click in the paragraph where you want to add a border. |</a:t>
            </a:r>
            <a:r>
              <a:rPr lang="zh-CN" altLang="en-US" sz="2400" dirty="0">
                <a:solidFill>
                  <a:srgbClr val="0070C0"/>
                </a:solidFill>
              </a:rPr>
              <a:t>单击要添加边框的段落。</a:t>
            </a:r>
          </a:p>
          <a:p>
            <a:pPr marL="457200" indent="-457200" algn="just" fontAlgn="base">
              <a:buFont typeface="+mj-lt"/>
              <a:buAutoNum type="arabicPeriod"/>
            </a:pPr>
            <a:endParaRPr lang="en-GB" sz="2400" dirty="0"/>
          </a:p>
          <a:p>
            <a:pPr algn="just" fontAlgn="base"/>
            <a:r>
              <a:rPr lang="en-GB" sz="2400" dirty="0"/>
              <a:t>If you want to add the same kind of border to several paragraphs, select them all at once. </a:t>
            </a:r>
          </a:p>
          <a:p>
            <a:pPr algn="just" fontAlgn="base"/>
            <a:r>
              <a:rPr lang="zh-CN" altLang="en-US" sz="2400" dirty="0">
                <a:solidFill>
                  <a:srgbClr val="0070C0"/>
                </a:solidFill>
              </a:rPr>
              <a:t>如果您想为多个段落添加相同类型的边框，请一次选择它们。</a:t>
            </a:r>
            <a:endParaRPr lang="en-GB" sz="2400" dirty="0">
              <a:solidFill>
                <a:srgbClr val="0070C0"/>
              </a:solidFill>
            </a:endParaRPr>
          </a:p>
        </p:txBody>
      </p:sp>
    </p:spTree>
    <p:extLst>
      <p:ext uri="{BB962C8B-B14F-4D97-AF65-F5344CB8AC3E}">
        <p14:creationId xmlns:p14="http://schemas.microsoft.com/office/powerpoint/2010/main" val="4125859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E20EF-0AAF-44A4-9378-E077D61C3D9E}"/>
              </a:ext>
            </a:extLst>
          </p:cNvPr>
          <p:cNvPicPr>
            <a:picLocks noChangeAspect="1"/>
          </p:cNvPicPr>
          <p:nvPr/>
        </p:nvPicPr>
        <p:blipFill>
          <a:blip r:embed="rId2"/>
          <a:stretch>
            <a:fillRect/>
          </a:stretch>
        </p:blipFill>
        <p:spPr>
          <a:xfrm>
            <a:off x="565735"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a Border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200329"/>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Borders list arrow. | </a:t>
            </a:r>
            <a:r>
              <a:rPr lang="zh-CN" altLang="en-US" sz="2400" dirty="0">
                <a:solidFill>
                  <a:srgbClr val="0070C0"/>
                </a:solidFill>
              </a:rPr>
              <a:t>单击边框列表箭头。</a:t>
            </a:r>
            <a:endParaRPr lang="en-GB" sz="2400" dirty="0">
              <a:solidFill>
                <a:srgbClr val="0070C0"/>
              </a:solidFill>
            </a:endParaRPr>
          </a:p>
        </p:txBody>
      </p:sp>
    </p:spTree>
    <p:extLst>
      <p:ext uri="{BB962C8B-B14F-4D97-AF65-F5344CB8AC3E}">
        <p14:creationId xmlns:p14="http://schemas.microsoft.com/office/powerpoint/2010/main" val="22161178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E20EF-0AAF-44A4-9378-E077D61C3D9E}"/>
              </a:ext>
            </a:extLst>
          </p:cNvPr>
          <p:cNvPicPr>
            <a:picLocks noChangeAspect="1"/>
          </p:cNvPicPr>
          <p:nvPr/>
        </p:nvPicPr>
        <p:blipFill>
          <a:blip r:embed="rId2"/>
          <a:stretch>
            <a:fillRect/>
          </a:stretch>
        </p:blipFill>
        <p:spPr>
          <a:xfrm>
            <a:off x="565735"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a Border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border type. |</a:t>
            </a:r>
            <a:r>
              <a:rPr lang="zh-CN" altLang="en-US" sz="2400" dirty="0">
                <a:solidFill>
                  <a:srgbClr val="0070C0"/>
                </a:solidFill>
              </a:rPr>
              <a:t>选择边框类型。</a:t>
            </a:r>
          </a:p>
          <a:p>
            <a:pPr algn="just" fontAlgn="base"/>
            <a:endParaRPr lang="en-GB" sz="2400" dirty="0"/>
          </a:p>
          <a:p>
            <a:pPr algn="just" fontAlgn="base"/>
            <a:r>
              <a:rPr lang="en-GB" sz="2400" dirty="0"/>
              <a:t>The border is applied to the selected sides of the paragraph. </a:t>
            </a:r>
          </a:p>
          <a:p>
            <a:pPr algn="just" fontAlgn="base"/>
            <a:r>
              <a:rPr lang="zh-CN" altLang="en-US" sz="2400" dirty="0">
                <a:solidFill>
                  <a:srgbClr val="0070C0"/>
                </a:solidFill>
              </a:rPr>
              <a:t>边框应用于段落的选定边。</a:t>
            </a:r>
          </a:p>
          <a:p>
            <a:pPr algn="just" fontAlgn="base"/>
            <a:endParaRPr lang="en-GB" sz="2400" dirty="0"/>
          </a:p>
          <a:p>
            <a:pPr algn="just" fontAlgn="base"/>
            <a:r>
              <a:rPr lang="en-GB" sz="2400" dirty="0"/>
              <a:t>To remove a border, select the No Border option in the Borders menu.</a:t>
            </a:r>
          </a:p>
          <a:p>
            <a:pPr algn="just" fontAlgn="base"/>
            <a:r>
              <a:rPr lang="zh-CN" altLang="en-US" sz="2400" dirty="0">
                <a:solidFill>
                  <a:srgbClr val="0070C0"/>
                </a:solidFill>
              </a:rPr>
              <a:t>要删除边框，请在“边框”菜单中选择“无边框”选项</a:t>
            </a:r>
            <a:endParaRPr lang="en-GB" sz="2400" dirty="0">
              <a:solidFill>
                <a:srgbClr val="0070C0"/>
              </a:solidFill>
            </a:endParaRPr>
          </a:p>
        </p:txBody>
      </p:sp>
    </p:spTree>
    <p:extLst>
      <p:ext uri="{BB962C8B-B14F-4D97-AF65-F5344CB8AC3E}">
        <p14:creationId xmlns:p14="http://schemas.microsoft.com/office/powerpoint/2010/main" val="3050519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D27CEA-9CD3-465B-8C58-C89FA24C5347}"/>
              </a:ext>
            </a:extLst>
          </p:cNvPr>
          <p:cNvPicPr>
            <a:picLocks noChangeAspect="1"/>
          </p:cNvPicPr>
          <p:nvPr/>
        </p:nvPicPr>
        <p:blipFill>
          <a:blip r:embed="rId2"/>
          <a:stretch>
            <a:fillRect/>
          </a:stretch>
        </p:blipFill>
        <p:spPr>
          <a:xfrm>
            <a:off x="565736"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Shading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algn="just" fontAlgn="base"/>
            <a:r>
              <a:rPr lang="en-GB" sz="2400" dirty="0"/>
              <a:t>Change the background </a:t>
            </a:r>
            <a:r>
              <a:rPr lang="en-GB" sz="2400" dirty="0" err="1"/>
              <a:t>color</a:t>
            </a:r>
            <a:r>
              <a:rPr lang="en-GB" sz="2400" dirty="0"/>
              <a:t> of a paragraph by adding shading. </a:t>
            </a:r>
          </a:p>
          <a:p>
            <a:pPr algn="just" fontAlgn="base"/>
            <a:r>
              <a:rPr lang="zh-CN" altLang="en-US" sz="2400" dirty="0">
                <a:solidFill>
                  <a:srgbClr val="0070C0"/>
                </a:solidFill>
              </a:rPr>
              <a:t>通过添加阴影来更改段落的背景颜色。</a:t>
            </a:r>
            <a:endParaRPr lang="en-GB" sz="2400" dirty="0">
              <a:solidFill>
                <a:srgbClr val="0070C0"/>
              </a:solidFill>
            </a:endParaRPr>
          </a:p>
        </p:txBody>
      </p:sp>
    </p:spTree>
    <p:extLst>
      <p:ext uri="{BB962C8B-B14F-4D97-AF65-F5344CB8AC3E}">
        <p14:creationId xmlns:p14="http://schemas.microsoft.com/office/powerpoint/2010/main" val="93271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A font is a set of letters, numbers, and punctuation symbols designed around a shared appearance. A font will have variations for size and styles, such as bold and italics.</a:t>
            </a:r>
          </a:p>
          <a:p>
            <a:pPr algn="just" fontAlgn="base"/>
            <a:r>
              <a:rPr lang="zh-CN" altLang="en-US" sz="2400" dirty="0">
                <a:solidFill>
                  <a:srgbClr val="0070C0"/>
                </a:solidFill>
              </a:rPr>
              <a:t>字体是围绕共享外观设计的一组字母、数字和标点符号。字体将具有大小和样式的变化，例如粗体和斜体</a:t>
            </a:r>
            <a:endParaRPr lang="en-GB" sz="2400" dirty="0">
              <a:solidFill>
                <a:srgbClr val="0070C0"/>
              </a:solidFill>
            </a:endParaRPr>
          </a:p>
        </p:txBody>
      </p:sp>
      <p:pic>
        <p:nvPicPr>
          <p:cNvPr id="6" name="Picture 5">
            <a:extLst>
              <a:ext uri="{FF2B5EF4-FFF2-40B4-BE49-F238E27FC236}">
                <a16:creationId xmlns:a16="http://schemas.microsoft.com/office/drawing/2014/main" id="{3364AA92-1989-453D-9704-109D8739257F}"/>
              </a:ext>
            </a:extLst>
          </p:cNvPr>
          <p:cNvPicPr>
            <a:picLocks noChangeAspect="1"/>
          </p:cNvPicPr>
          <p:nvPr/>
        </p:nvPicPr>
        <p:blipFill>
          <a:blip r:embed="rId2"/>
          <a:stretch>
            <a:fillRect/>
          </a:stretch>
        </p:blipFill>
        <p:spPr>
          <a:xfrm>
            <a:off x="565721" y="902280"/>
            <a:ext cx="7536744" cy="5205434"/>
          </a:xfrm>
          <a:prstGeom prst="rect">
            <a:avLst/>
          </a:prstGeom>
        </p:spPr>
      </p:pic>
    </p:spTree>
    <p:extLst>
      <p:ext uri="{BB962C8B-B14F-4D97-AF65-F5344CB8AC3E}">
        <p14:creationId xmlns:p14="http://schemas.microsoft.com/office/powerpoint/2010/main" val="1577423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D27CEA-9CD3-465B-8C58-C89FA24C5347}"/>
              </a:ext>
            </a:extLst>
          </p:cNvPr>
          <p:cNvPicPr>
            <a:picLocks noChangeAspect="1"/>
          </p:cNvPicPr>
          <p:nvPr/>
        </p:nvPicPr>
        <p:blipFill>
          <a:blip r:embed="rId2"/>
          <a:stretch>
            <a:fillRect/>
          </a:stretch>
        </p:blipFill>
        <p:spPr>
          <a:xfrm>
            <a:off x="565736"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Shading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a:pPr>
            <a:r>
              <a:rPr lang="en-GB" sz="2400" dirty="0"/>
              <a:t>Select the paragraph or paragraphs you want to add shading to. | </a:t>
            </a:r>
            <a:r>
              <a:rPr lang="zh-CN" altLang="en-US" sz="2400" dirty="0">
                <a:solidFill>
                  <a:srgbClr val="0070C0"/>
                </a:solidFill>
              </a:rPr>
              <a:t>选择要添加底纹的一个或多个段落。</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Shading list arrow. | </a:t>
            </a:r>
            <a:r>
              <a:rPr lang="zh-CN" altLang="en-US" sz="2400" dirty="0">
                <a:solidFill>
                  <a:srgbClr val="0070C0"/>
                </a:solidFill>
              </a:rPr>
              <a:t>单击底纹列表箭头。</a:t>
            </a:r>
            <a:endParaRPr lang="en-GB" sz="2400" dirty="0">
              <a:solidFill>
                <a:srgbClr val="0070C0"/>
              </a:solidFill>
            </a:endParaRPr>
          </a:p>
        </p:txBody>
      </p:sp>
    </p:spTree>
    <p:extLst>
      <p:ext uri="{BB962C8B-B14F-4D97-AF65-F5344CB8AC3E}">
        <p14:creationId xmlns:p14="http://schemas.microsoft.com/office/powerpoint/2010/main" val="967136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D27CEA-9CD3-465B-8C58-C89FA24C5347}"/>
              </a:ext>
            </a:extLst>
          </p:cNvPr>
          <p:cNvPicPr>
            <a:picLocks noChangeAspect="1"/>
          </p:cNvPicPr>
          <p:nvPr/>
        </p:nvPicPr>
        <p:blipFill>
          <a:blip r:embed="rId2"/>
          <a:stretch>
            <a:fillRect/>
          </a:stretch>
        </p:blipFill>
        <p:spPr>
          <a:xfrm>
            <a:off x="565736"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Shading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shading </a:t>
            </a:r>
            <a:r>
              <a:rPr lang="en-GB" sz="2400" dirty="0" err="1"/>
              <a:t>color</a:t>
            </a:r>
            <a:r>
              <a:rPr lang="en-GB" sz="2400" dirty="0"/>
              <a:t>. |</a:t>
            </a:r>
            <a:r>
              <a:rPr lang="zh-CN" altLang="en-US" sz="2400" dirty="0">
                <a:solidFill>
                  <a:srgbClr val="0070C0"/>
                </a:solidFill>
              </a:rPr>
              <a:t>选择阴影颜色。</a:t>
            </a:r>
          </a:p>
          <a:p>
            <a:pPr marL="457200" indent="-457200" algn="just" fontAlgn="base">
              <a:buFont typeface="+mj-lt"/>
              <a:buAutoNum type="arabicPeriod" startAt="3"/>
            </a:pPr>
            <a:endParaRPr lang="en-GB" sz="2400" dirty="0"/>
          </a:p>
          <a:p>
            <a:pPr algn="just" fontAlgn="base"/>
            <a:r>
              <a:rPr lang="en-GB" sz="2400" dirty="0"/>
              <a:t>The </a:t>
            </a:r>
            <a:r>
              <a:rPr lang="en-GB" sz="2400" dirty="0" err="1"/>
              <a:t>color</a:t>
            </a:r>
            <a:r>
              <a:rPr lang="en-GB" sz="2400" dirty="0"/>
              <a:t> is applied behind the text. </a:t>
            </a:r>
          </a:p>
          <a:p>
            <a:pPr algn="just" fontAlgn="base"/>
            <a:r>
              <a:rPr lang="zh-CN" altLang="en-US" sz="2400" dirty="0">
                <a:solidFill>
                  <a:srgbClr val="0070C0"/>
                </a:solidFill>
              </a:rPr>
              <a:t>颜色应用在文本后面。</a:t>
            </a:r>
          </a:p>
          <a:p>
            <a:pPr algn="just" fontAlgn="base"/>
            <a:endParaRPr lang="en-GB" sz="2400" dirty="0"/>
          </a:p>
          <a:p>
            <a:pPr algn="just" fontAlgn="base"/>
            <a:r>
              <a:rPr lang="en-GB" sz="2400" dirty="0"/>
              <a:t>If the </a:t>
            </a:r>
            <a:r>
              <a:rPr lang="en-GB" sz="2400" dirty="0" err="1"/>
              <a:t>color</a:t>
            </a:r>
            <a:r>
              <a:rPr lang="en-GB" sz="2400" dirty="0"/>
              <a:t> you want to use does not appear in the list, select More </a:t>
            </a:r>
            <a:r>
              <a:rPr lang="en-GB" sz="2400" dirty="0" err="1"/>
              <a:t>Colors</a:t>
            </a:r>
            <a:r>
              <a:rPr lang="en-GB" sz="2400" dirty="0"/>
              <a:t> to choose from a larger array of </a:t>
            </a:r>
            <a:r>
              <a:rPr lang="en-GB" sz="2400" dirty="0" err="1"/>
              <a:t>colors</a:t>
            </a:r>
            <a:r>
              <a:rPr lang="en-GB" sz="2400" dirty="0"/>
              <a:t>.</a:t>
            </a:r>
          </a:p>
          <a:p>
            <a:pPr algn="just" fontAlgn="base"/>
            <a:r>
              <a:rPr lang="zh-CN" altLang="en-US" sz="2400" dirty="0">
                <a:solidFill>
                  <a:srgbClr val="0070C0"/>
                </a:solidFill>
              </a:rPr>
              <a:t>如果您要使用的颜色没有出现在列表中，请选择更多颜色以从更大的颜色阵列中进行选择。</a:t>
            </a:r>
            <a:endParaRPr lang="en-GB" sz="2400" dirty="0">
              <a:solidFill>
                <a:srgbClr val="0070C0"/>
              </a:solidFill>
            </a:endParaRPr>
          </a:p>
        </p:txBody>
      </p:sp>
    </p:spTree>
    <p:extLst>
      <p:ext uri="{BB962C8B-B14F-4D97-AF65-F5344CB8AC3E}">
        <p14:creationId xmlns:p14="http://schemas.microsoft.com/office/powerpoint/2010/main" val="9872640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A7CE5E-DBE4-44AA-8965-1FE62624559F}"/>
              </a:ext>
            </a:extLst>
          </p:cNvPr>
          <p:cNvPicPr>
            <a:picLocks noChangeAspect="1"/>
          </p:cNvPicPr>
          <p:nvPr/>
        </p:nvPicPr>
        <p:blipFill>
          <a:blip r:embed="rId2"/>
          <a:stretch>
            <a:fillRect/>
          </a:stretch>
        </p:blipFill>
        <p:spPr>
          <a:xfrm>
            <a:off x="565737"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Border &amp; Shading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If the options available on the ribbon don't have what you're looking for, open the Borders and Shading dialog box to see more options.</a:t>
            </a:r>
          </a:p>
          <a:p>
            <a:pPr algn="just" fontAlgn="base"/>
            <a:r>
              <a:rPr lang="zh-CN" altLang="en-US" sz="2400" dirty="0">
                <a:solidFill>
                  <a:srgbClr val="0070C0"/>
                </a:solidFill>
              </a:rPr>
              <a:t>如果功能区上的可用选项没有您要查找的内容，请打开“边框和底纹”对话框以查看更多选项</a:t>
            </a:r>
            <a:endParaRPr lang="en-GB" sz="2400" dirty="0">
              <a:solidFill>
                <a:srgbClr val="0070C0"/>
              </a:solidFill>
            </a:endParaRPr>
          </a:p>
        </p:txBody>
      </p:sp>
    </p:spTree>
    <p:extLst>
      <p:ext uri="{BB962C8B-B14F-4D97-AF65-F5344CB8AC3E}">
        <p14:creationId xmlns:p14="http://schemas.microsoft.com/office/powerpoint/2010/main" val="5329640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A7CE5E-DBE4-44AA-8965-1FE62624559F}"/>
              </a:ext>
            </a:extLst>
          </p:cNvPr>
          <p:cNvPicPr>
            <a:picLocks noChangeAspect="1"/>
          </p:cNvPicPr>
          <p:nvPr/>
        </p:nvPicPr>
        <p:blipFill>
          <a:blip r:embed="rId2"/>
          <a:stretch>
            <a:fillRect/>
          </a:stretch>
        </p:blipFill>
        <p:spPr>
          <a:xfrm>
            <a:off x="565737"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Border &amp; Shading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a:pPr>
            <a:r>
              <a:rPr lang="en-GB" sz="2400" dirty="0"/>
              <a:t>Click the Borders list arrow. |</a:t>
            </a:r>
            <a:r>
              <a:rPr lang="zh-CN" altLang="en-US" sz="2400" dirty="0">
                <a:solidFill>
                  <a:srgbClr val="0070C0"/>
                </a:solidFill>
              </a:rPr>
              <a:t>单击边框列表箭头。</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Borders and Shading at the bottom of the menu. | </a:t>
            </a:r>
            <a:r>
              <a:rPr lang="zh-CN" altLang="en-US" sz="2400" dirty="0">
                <a:solidFill>
                  <a:srgbClr val="0070C0"/>
                </a:solidFill>
              </a:rPr>
              <a:t>选择菜单底部的边框和底纹。</a:t>
            </a:r>
            <a:endParaRPr lang="en-GB" sz="2400" dirty="0">
              <a:solidFill>
                <a:srgbClr val="0070C0"/>
              </a:solidFill>
            </a:endParaRPr>
          </a:p>
        </p:txBody>
      </p:sp>
    </p:spTree>
    <p:extLst>
      <p:ext uri="{BB962C8B-B14F-4D97-AF65-F5344CB8AC3E}">
        <p14:creationId xmlns:p14="http://schemas.microsoft.com/office/powerpoint/2010/main" val="42325840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BFEBF-7D0F-4E7A-AA75-4249A46FAD82}"/>
              </a:ext>
            </a:extLst>
          </p:cNvPr>
          <p:cNvPicPr>
            <a:picLocks noChangeAspect="1"/>
          </p:cNvPicPr>
          <p:nvPr/>
        </p:nvPicPr>
        <p:blipFill>
          <a:blip r:embed="rId2"/>
          <a:stretch>
            <a:fillRect/>
          </a:stretch>
        </p:blipFill>
        <p:spPr>
          <a:xfrm>
            <a:off x="565738"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Border &amp; Shading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marL="457200" indent="-457200" algn="just" fontAlgn="base">
              <a:buFont typeface="+mj-lt"/>
              <a:buAutoNum type="arabicPeriod" startAt="3"/>
            </a:pPr>
            <a:r>
              <a:rPr lang="en-GB" sz="2400" dirty="0"/>
              <a:t>Use the options in the dialog box to adjust the border and shading: |</a:t>
            </a:r>
            <a:r>
              <a:rPr lang="zh-CN" altLang="en-US" sz="2400" dirty="0">
                <a:solidFill>
                  <a:srgbClr val="0070C0"/>
                </a:solidFill>
              </a:rPr>
              <a:t>使用对话框中的选项来调整边框和阴影：</a:t>
            </a:r>
          </a:p>
        </p:txBody>
      </p:sp>
    </p:spTree>
    <p:extLst>
      <p:ext uri="{BB962C8B-B14F-4D97-AF65-F5344CB8AC3E}">
        <p14:creationId xmlns:p14="http://schemas.microsoft.com/office/powerpoint/2010/main" val="3016616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BFEBF-7D0F-4E7A-AA75-4249A46FAD82}"/>
              </a:ext>
            </a:extLst>
          </p:cNvPr>
          <p:cNvPicPr>
            <a:picLocks noChangeAspect="1"/>
          </p:cNvPicPr>
          <p:nvPr/>
        </p:nvPicPr>
        <p:blipFill>
          <a:blip r:embed="rId2"/>
          <a:stretch>
            <a:fillRect/>
          </a:stretch>
        </p:blipFill>
        <p:spPr>
          <a:xfrm>
            <a:off x="565738"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Border &amp; Shading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To apply a border: Click the Borders tab and select your border style, </a:t>
            </a:r>
            <a:r>
              <a:rPr lang="en-GB" sz="2400" dirty="0" err="1"/>
              <a:t>color</a:t>
            </a:r>
            <a:r>
              <a:rPr lang="en-GB" sz="2400" dirty="0"/>
              <a:t>, and width. Then, click the side(s) of the paragraph in the Preview diagram where you want to apply the borders. </a:t>
            </a:r>
            <a:endParaRPr lang="zh-CN" altLang="en-US" sz="2400" dirty="0">
              <a:solidFill>
                <a:srgbClr val="0070C0"/>
              </a:solidFill>
            </a:endParaRPr>
          </a:p>
          <a:p>
            <a:pPr algn="just" fontAlgn="base"/>
            <a:r>
              <a:rPr lang="zh-CN" altLang="en-US" sz="2400" dirty="0">
                <a:solidFill>
                  <a:srgbClr val="0070C0"/>
                </a:solidFill>
              </a:rPr>
              <a:t>应用边框： 单击边框选项卡并选择边框样式、颜色和宽度。然后，单击预览图中要应用边框的段落的边。</a:t>
            </a:r>
            <a:endParaRPr lang="en-GB" sz="2400" dirty="0">
              <a:solidFill>
                <a:srgbClr val="0070C0"/>
              </a:solidFill>
            </a:endParaRPr>
          </a:p>
        </p:txBody>
      </p:sp>
    </p:spTree>
    <p:extLst>
      <p:ext uri="{BB962C8B-B14F-4D97-AF65-F5344CB8AC3E}">
        <p14:creationId xmlns:p14="http://schemas.microsoft.com/office/powerpoint/2010/main" val="4002381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BFEBF-7D0F-4E7A-AA75-4249A46FAD82}"/>
              </a:ext>
            </a:extLst>
          </p:cNvPr>
          <p:cNvPicPr>
            <a:picLocks noChangeAspect="1"/>
          </p:cNvPicPr>
          <p:nvPr/>
        </p:nvPicPr>
        <p:blipFill>
          <a:blip r:embed="rId2"/>
          <a:stretch>
            <a:fillRect/>
          </a:stretch>
        </p:blipFill>
        <p:spPr>
          <a:xfrm>
            <a:off x="565738"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Border &amp; Shading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To apply shading: Click the Shading tab. Click the Fill list arrow and select the </a:t>
            </a:r>
            <a:r>
              <a:rPr lang="en-GB" sz="2400" dirty="0" err="1"/>
              <a:t>color</a:t>
            </a:r>
            <a:r>
              <a:rPr lang="en-GB" sz="2400" dirty="0"/>
              <a:t> you want to use. You can also click the Style list arrow in the Patterns group and select a pattern. </a:t>
            </a:r>
          </a:p>
          <a:p>
            <a:pPr algn="just" fontAlgn="base"/>
            <a:r>
              <a:rPr lang="zh-CN" altLang="en-US" sz="2400" dirty="0">
                <a:solidFill>
                  <a:srgbClr val="0070C0"/>
                </a:solidFill>
              </a:rPr>
              <a:t>应用底纹： 单击底纹选项卡。单击填充列表箭头并选择要使用的颜色。您还可以单击样式组中的样式列表箭头并选择一个样式。</a:t>
            </a:r>
            <a:endParaRPr lang="en-GB" sz="2400" dirty="0">
              <a:solidFill>
                <a:srgbClr val="0070C0"/>
              </a:solidFill>
            </a:endParaRPr>
          </a:p>
        </p:txBody>
      </p:sp>
    </p:spTree>
    <p:extLst>
      <p:ext uri="{BB962C8B-B14F-4D97-AF65-F5344CB8AC3E}">
        <p14:creationId xmlns:p14="http://schemas.microsoft.com/office/powerpoint/2010/main" val="2626849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BFEBF-7D0F-4E7A-AA75-4249A46FAD82}"/>
              </a:ext>
            </a:extLst>
          </p:cNvPr>
          <p:cNvPicPr>
            <a:picLocks noChangeAspect="1"/>
          </p:cNvPicPr>
          <p:nvPr/>
        </p:nvPicPr>
        <p:blipFill>
          <a:blip r:embed="rId2"/>
          <a:stretch>
            <a:fillRect/>
          </a:stretch>
        </p:blipFill>
        <p:spPr>
          <a:xfrm>
            <a:off x="565738"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Border &amp; Shading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marL="457200" indent="-457200" algn="just" fontAlgn="base">
              <a:buFont typeface="+mj-lt"/>
              <a:buAutoNum type="arabicPeriod" startAt="4"/>
            </a:pPr>
            <a:r>
              <a:rPr lang="en-GB" sz="2400" dirty="0"/>
              <a:t>Click OK when you’re done. |</a:t>
            </a:r>
            <a:r>
              <a:rPr lang="zh-CN" altLang="en-US" sz="2400" dirty="0">
                <a:solidFill>
                  <a:srgbClr val="0070C0"/>
                </a:solidFill>
              </a:rPr>
              <a:t>完成后单击“确定”。</a:t>
            </a:r>
          </a:p>
          <a:p>
            <a:pPr algn="just" fontAlgn="base"/>
            <a:endParaRPr lang="en-GB" sz="2400" dirty="0"/>
          </a:p>
          <a:p>
            <a:pPr algn="just" fontAlgn="base"/>
            <a:r>
              <a:rPr lang="en-GB" sz="2400" dirty="0"/>
              <a:t>The border and shading settings are applied. </a:t>
            </a:r>
          </a:p>
          <a:p>
            <a:pPr algn="just" fontAlgn="base"/>
            <a:r>
              <a:rPr lang="zh-CN" altLang="en-US" sz="2400" dirty="0">
                <a:solidFill>
                  <a:srgbClr val="0070C0"/>
                </a:solidFill>
              </a:rPr>
              <a:t>应用边框和阴影设置。</a:t>
            </a:r>
            <a:endParaRPr lang="en-GB" sz="2400" dirty="0">
              <a:solidFill>
                <a:srgbClr val="0070C0"/>
              </a:solidFill>
            </a:endParaRPr>
          </a:p>
        </p:txBody>
      </p:sp>
    </p:spTree>
    <p:extLst>
      <p:ext uri="{BB962C8B-B14F-4D97-AF65-F5344CB8AC3E}">
        <p14:creationId xmlns:p14="http://schemas.microsoft.com/office/powerpoint/2010/main" val="460388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BFEBF-7D0F-4E7A-AA75-4249A46FAD82}"/>
              </a:ext>
            </a:extLst>
          </p:cNvPr>
          <p:cNvPicPr>
            <a:picLocks noChangeAspect="1"/>
          </p:cNvPicPr>
          <p:nvPr/>
        </p:nvPicPr>
        <p:blipFill>
          <a:blip r:embed="rId2"/>
          <a:stretch>
            <a:fillRect/>
          </a:stretch>
        </p:blipFill>
        <p:spPr>
          <a:xfrm>
            <a:off x="565738"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Border &amp; Shading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You can also add a border or shading to just some of the text rather than an entire paragraph. </a:t>
            </a:r>
          </a:p>
          <a:p>
            <a:pPr algn="just" fontAlgn="base"/>
            <a:r>
              <a:rPr lang="zh-CN" altLang="en-US" sz="2400" dirty="0">
                <a:solidFill>
                  <a:srgbClr val="0070C0"/>
                </a:solidFill>
              </a:rPr>
              <a:t>您还可以为部分文本而不是整个段落添加边框或阴影。</a:t>
            </a:r>
            <a:endParaRPr lang="en-GB" sz="2400" dirty="0">
              <a:solidFill>
                <a:srgbClr val="0070C0"/>
              </a:solidFill>
            </a:endParaRPr>
          </a:p>
        </p:txBody>
      </p:sp>
    </p:spTree>
    <p:extLst>
      <p:ext uri="{BB962C8B-B14F-4D97-AF65-F5344CB8AC3E}">
        <p14:creationId xmlns:p14="http://schemas.microsoft.com/office/powerpoint/2010/main" val="3096688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BFEBF-7D0F-4E7A-AA75-4249A46FAD82}"/>
              </a:ext>
            </a:extLst>
          </p:cNvPr>
          <p:cNvPicPr>
            <a:picLocks noChangeAspect="1"/>
          </p:cNvPicPr>
          <p:nvPr/>
        </p:nvPicPr>
        <p:blipFill>
          <a:blip r:embed="rId2"/>
          <a:stretch>
            <a:fillRect/>
          </a:stretch>
        </p:blipFill>
        <p:spPr>
          <a:xfrm>
            <a:off x="565738"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Border &amp; Shading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Select the text and open the Borders and Shading dialog box. </a:t>
            </a:r>
          </a:p>
          <a:p>
            <a:pPr algn="just" fontAlgn="base"/>
            <a:r>
              <a:rPr lang="zh-CN" altLang="en-US" sz="2400" dirty="0">
                <a:solidFill>
                  <a:srgbClr val="0070C0"/>
                </a:solidFill>
              </a:rPr>
              <a:t>选择文本并打开边框和底纹对话框。</a:t>
            </a:r>
          </a:p>
          <a:p>
            <a:pPr algn="just" fontAlgn="base"/>
            <a:endParaRPr lang="en-GB" sz="2400" dirty="0"/>
          </a:p>
          <a:p>
            <a:pPr algn="just" fontAlgn="base"/>
            <a:r>
              <a:rPr lang="en-GB" sz="2400" dirty="0"/>
              <a:t>Click the Apply to list arrow, and select Text. </a:t>
            </a:r>
          </a:p>
          <a:p>
            <a:pPr algn="just" fontAlgn="base"/>
            <a:r>
              <a:rPr lang="zh-CN" altLang="en-US" sz="2400" dirty="0">
                <a:solidFill>
                  <a:srgbClr val="0070C0"/>
                </a:solidFill>
              </a:rPr>
              <a:t>单击应用于列表箭头，然后选择文本。</a:t>
            </a:r>
          </a:p>
        </p:txBody>
      </p:sp>
    </p:spTree>
    <p:extLst>
      <p:ext uri="{BB962C8B-B14F-4D97-AF65-F5344CB8AC3E}">
        <p14:creationId xmlns:p14="http://schemas.microsoft.com/office/powerpoint/2010/main" val="168244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Changing a font itself will have the greatest effect on the appearance of text. </a:t>
            </a:r>
          </a:p>
          <a:p>
            <a:pPr algn="just" fontAlgn="base"/>
            <a:r>
              <a:rPr lang="zh-CN" altLang="en-US" sz="2400" dirty="0">
                <a:solidFill>
                  <a:srgbClr val="0070C0"/>
                </a:solidFill>
              </a:rPr>
              <a:t>更改字体本身将对文本的外观产生最大的影响。</a:t>
            </a:r>
          </a:p>
          <a:p>
            <a:pPr algn="just" fontAlgn="base"/>
            <a:endParaRPr lang="en-GB" sz="2400" dirty="0"/>
          </a:p>
          <a:p>
            <a:pPr marL="457200" indent="-457200" algn="just" fontAlgn="base">
              <a:buFont typeface="+mj-lt"/>
              <a:buAutoNum type="arabicPeriod"/>
            </a:pPr>
            <a:r>
              <a:rPr lang="en-GB" sz="2400" dirty="0"/>
              <a:t>Select the text you want to change. | </a:t>
            </a:r>
            <a:r>
              <a:rPr lang="zh-CN" altLang="en-US" sz="2400" dirty="0">
                <a:solidFill>
                  <a:srgbClr val="0070C0"/>
                </a:solidFill>
              </a:rPr>
              <a:t>选择要更改的文本。</a:t>
            </a:r>
            <a:endParaRPr lang="en-GB" sz="2400" dirty="0">
              <a:solidFill>
                <a:srgbClr val="0070C0"/>
              </a:solidFill>
            </a:endParaRPr>
          </a:p>
        </p:txBody>
      </p:sp>
      <p:pic>
        <p:nvPicPr>
          <p:cNvPr id="6" name="Picture 5">
            <a:extLst>
              <a:ext uri="{FF2B5EF4-FFF2-40B4-BE49-F238E27FC236}">
                <a16:creationId xmlns:a16="http://schemas.microsoft.com/office/drawing/2014/main" id="{E840356B-50C6-4552-BE1A-52159441FA54}"/>
              </a:ext>
            </a:extLst>
          </p:cNvPr>
          <p:cNvPicPr>
            <a:picLocks noChangeAspect="1"/>
          </p:cNvPicPr>
          <p:nvPr/>
        </p:nvPicPr>
        <p:blipFill>
          <a:blip r:embed="rId2"/>
          <a:stretch>
            <a:fillRect/>
          </a:stretch>
        </p:blipFill>
        <p:spPr>
          <a:xfrm>
            <a:off x="565721" y="902280"/>
            <a:ext cx="7536744" cy="5205434"/>
          </a:xfrm>
          <a:prstGeom prst="rect">
            <a:avLst/>
          </a:prstGeom>
        </p:spPr>
      </p:pic>
    </p:spTree>
    <p:extLst>
      <p:ext uri="{BB962C8B-B14F-4D97-AF65-F5344CB8AC3E}">
        <p14:creationId xmlns:p14="http://schemas.microsoft.com/office/powerpoint/2010/main" val="21320644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BFEBF-7D0F-4E7A-AA75-4249A46FAD82}"/>
              </a:ext>
            </a:extLst>
          </p:cNvPr>
          <p:cNvPicPr>
            <a:picLocks noChangeAspect="1"/>
          </p:cNvPicPr>
          <p:nvPr/>
        </p:nvPicPr>
        <p:blipFill>
          <a:blip r:embed="rId2"/>
          <a:stretch>
            <a:fillRect/>
          </a:stretch>
        </p:blipFill>
        <p:spPr>
          <a:xfrm>
            <a:off x="565738"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Border &amp; Shading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algn="just" fontAlgn="base"/>
            <a:r>
              <a:rPr lang="en-GB" sz="2400" dirty="0"/>
              <a:t>Then, specify the border and shading options you want to use.</a:t>
            </a:r>
          </a:p>
          <a:p>
            <a:pPr algn="just" fontAlgn="base"/>
            <a:r>
              <a:rPr lang="zh-CN" altLang="en-US" sz="2400" dirty="0">
                <a:solidFill>
                  <a:srgbClr val="0070C0"/>
                </a:solidFill>
              </a:rPr>
              <a:t>然后，指定要使用的边框和阴影选项。</a:t>
            </a:r>
            <a:endParaRPr lang="en-GB" sz="2400" dirty="0">
              <a:solidFill>
                <a:srgbClr val="0070C0"/>
              </a:solidFill>
            </a:endParaRPr>
          </a:p>
        </p:txBody>
      </p:sp>
    </p:spTree>
    <p:extLst>
      <p:ext uri="{BB962C8B-B14F-4D97-AF65-F5344CB8AC3E}">
        <p14:creationId xmlns:p14="http://schemas.microsoft.com/office/powerpoint/2010/main" val="21750848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A1C1D2-1C31-46A9-832D-99299FE0BC28}"/>
              </a:ext>
            </a:extLst>
          </p:cNvPr>
          <p:cNvPicPr>
            <a:picLocks noChangeAspect="1"/>
          </p:cNvPicPr>
          <p:nvPr/>
        </p:nvPicPr>
        <p:blipFill>
          <a:blip r:embed="rId2"/>
          <a:stretch>
            <a:fillRect/>
          </a:stretch>
        </p:blipFill>
        <p:spPr>
          <a:xfrm>
            <a:off x="56573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Line &amp; Paragraph Spacing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You can change the amount of space between your lines and paragraphs to give documents structure and improve readability.</a:t>
            </a:r>
          </a:p>
          <a:p>
            <a:pPr algn="just" fontAlgn="base"/>
            <a:r>
              <a:rPr lang="zh-CN" altLang="en-US" sz="2400" dirty="0">
                <a:solidFill>
                  <a:srgbClr val="0070C0"/>
                </a:solidFill>
              </a:rPr>
              <a:t>您可以更改行和段落之间的空间量，以赋予文档结构并提高可读性。</a:t>
            </a:r>
            <a:endParaRPr lang="en-GB" sz="2400" dirty="0">
              <a:solidFill>
                <a:srgbClr val="0070C0"/>
              </a:solidFill>
            </a:endParaRPr>
          </a:p>
        </p:txBody>
      </p:sp>
    </p:spTree>
    <p:extLst>
      <p:ext uri="{BB962C8B-B14F-4D97-AF65-F5344CB8AC3E}">
        <p14:creationId xmlns:p14="http://schemas.microsoft.com/office/powerpoint/2010/main" val="3531735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A1C1D2-1C31-46A9-832D-99299FE0BC28}"/>
              </a:ext>
            </a:extLst>
          </p:cNvPr>
          <p:cNvPicPr>
            <a:picLocks noChangeAspect="1"/>
          </p:cNvPicPr>
          <p:nvPr/>
        </p:nvPicPr>
        <p:blipFill>
          <a:blip r:embed="rId2"/>
          <a:stretch>
            <a:fillRect/>
          </a:stretch>
        </p:blipFill>
        <p:spPr>
          <a:xfrm>
            <a:off x="56573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Line Spacing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569660"/>
          </a:xfrm>
          <a:prstGeom prst="rect">
            <a:avLst/>
          </a:prstGeom>
          <a:noFill/>
        </p:spPr>
        <p:txBody>
          <a:bodyPr wrap="square" rtlCol="0">
            <a:spAutoFit/>
          </a:bodyPr>
          <a:lstStyle/>
          <a:p>
            <a:pPr marL="457200" indent="-457200" algn="just" fontAlgn="base">
              <a:buFont typeface="+mj-lt"/>
              <a:buAutoNum type="arabicPeriod"/>
            </a:pPr>
            <a:r>
              <a:rPr lang="en-GB" sz="2400" dirty="0"/>
              <a:t>Select the paragraph or paragraphs you want to adjust. | </a:t>
            </a:r>
            <a:r>
              <a:rPr lang="zh-CN" altLang="en-US" sz="2400" dirty="0">
                <a:solidFill>
                  <a:srgbClr val="0070C0"/>
                </a:solidFill>
              </a:rPr>
              <a:t>选择要调整的一个或多个段落。</a:t>
            </a:r>
            <a:endParaRPr lang="en-GB" sz="2400" dirty="0">
              <a:solidFill>
                <a:srgbClr val="0070C0"/>
              </a:solidFill>
            </a:endParaRPr>
          </a:p>
        </p:txBody>
      </p:sp>
    </p:spTree>
    <p:extLst>
      <p:ext uri="{BB962C8B-B14F-4D97-AF65-F5344CB8AC3E}">
        <p14:creationId xmlns:p14="http://schemas.microsoft.com/office/powerpoint/2010/main" val="4984370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A1C1D2-1C31-46A9-832D-99299FE0BC28}"/>
              </a:ext>
            </a:extLst>
          </p:cNvPr>
          <p:cNvPicPr>
            <a:picLocks noChangeAspect="1"/>
          </p:cNvPicPr>
          <p:nvPr/>
        </p:nvPicPr>
        <p:blipFill>
          <a:blip r:embed="rId2"/>
          <a:stretch>
            <a:fillRect/>
          </a:stretch>
        </p:blipFill>
        <p:spPr>
          <a:xfrm>
            <a:off x="56573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Line Spacing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569660"/>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Line and Paragraph Spacing button. | </a:t>
            </a:r>
            <a:r>
              <a:rPr lang="zh-CN" altLang="en-US" sz="2400" dirty="0">
                <a:solidFill>
                  <a:srgbClr val="0070C0"/>
                </a:solidFill>
              </a:rPr>
              <a:t>单击行和段落间距按钮。</a:t>
            </a:r>
            <a:endParaRPr lang="en-GB" sz="2400" dirty="0">
              <a:solidFill>
                <a:srgbClr val="0070C0"/>
              </a:solidFill>
            </a:endParaRPr>
          </a:p>
        </p:txBody>
      </p:sp>
    </p:spTree>
    <p:extLst>
      <p:ext uri="{BB962C8B-B14F-4D97-AF65-F5344CB8AC3E}">
        <p14:creationId xmlns:p14="http://schemas.microsoft.com/office/powerpoint/2010/main" val="26495661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A1C1D2-1C31-46A9-832D-99299FE0BC28}"/>
              </a:ext>
            </a:extLst>
          </p:cNvPr>
          <p:cNvPicPr>
            <a:picLocks noChangeAspect="1"/>
          </p:cNvPicPr>
          <p:nvPr/>
        </p:nvPicPr>
        <p:blipFill>
          <a:blip r:embed="rId2"/>
          <a:stretch>
            <a:fillRect/>
          </a:stretch>
        </p:blipFill>
        <p:spPr>
          <a:xfrm>
            <a:off x="56573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Line Spacing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A list of line spacing options appears. The options here range from 1.0, which adds no extra space between lines, to 3.0, where the spacing for each line is triple that of a </a:t>
            </a:r>
            <a:r>
              <a:rPr lang="en-GB" sz="2400" dirty="0" err="1"/>
              <a:t>singlespaced</a:t>
            </a:r>
            <a:r>
              <a:rPr lang="en-GB" sz="2400" dirty="0"/>
              <a:t> line.</a:t>
            </a:r>
          </a:p>
          <a:p>
            <a:pPr algn="just" fontAlgn="base"/>
            <a:r>
              <a:rPr lang="zh-CN" altLang="en-US" sz="2400" dirty="0">
                <a:solidFill>
                  <a:srgbClr val="0070C0"/>
                </a:solidFill>
              </a:rPr>
              <a:t>出现行间距选项列表。此处的选项范围从 </a:t>
            </a:r>
            <a:r>
              <a:rPr lang="en-US" altLang="zh-CN" sz="2400" dirty="0">
                <a:solidFill>
                  <a:srgbClr val="0070C0"/>
                </a:solidFill>
              </a:rPr>
              <a:t>1.0</a:t>
            </a:r>
            <a:r>
              <a:rPr lang="zh-CN" altLang="en-US" sz="2400" dirty="0">
                <a:solidFill>
                  <a:srgbClr val="0070C0"/>
                </a:solidFill>
              </a:rPr>
              <a:t>（不增加行之间的额外空间）到 </a:t>
            </a:r>
            <a:r>
              <a:rPr lang="en-US" altLang="zh-CN" sz="2400" dirty="0">
                <a:solidFill>
                  <a:srgbClr val="0070C0"/>
                </a:solidFill>
              </a:rPr>
              <a:t>3.0</a:t>
            </a:r>
            <a:r>
              <a:rPr lang="zh-CN" altLang="en-US" sz="2400" dirty="0">
                <a:solidFill>
                  <a:srgbClr val="0070C0"/>
                </a:solidFill>
              </a:rPr>
              <a:t>（其中每行的间距是单行行间距的三倍）。</a:t>
            </a:r>
            <a:r>
              <a:rPr lang="en-GB" sz="2400" dirty="0">
                <a:solidFill>
                  <a:srgbClr val="0070C0"/>
                </a:solidFill>
              </a:rPr>
              <a:t> </a:t>
            </a:r>
          </a:p>
        </p:txBody>
      </p:sp>
    </p:spTree>
    <p:extLst>
      <p:ext uri="{BB962C8B-B14F-4D97-AF65-F5344CB8AC3E}">
        <p14:creationId xmlns:p14="http://schemas.microsoft.com/office/powerpoint/2010/main" val="32884396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A1C1D2-1C31-46A9-832D-99299FE0BC28}"/>
              </a:ext>
            </a:extLst>
          </p:cNvPr>
          <p:cNvPicPr>
            <a:picLocks noChangeAspect="1"/>
          </p:cNvPicPr>
          <p:nvPr/>
        </p:nvPicPr>
        <p:blipFill>
          <a:blip r:embed="rId2"/>
          <a:stretch>
            <a:fillRect/>
          </a:stretch>
        </p:blipFill>
        <p:spPr>
          <a:xfrm>
            <a:off x="565739"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Line Spacing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46151" y="774576"/>
            <a:ext cx="3809725" cy="5262979"/>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spacing option. |</a:t>
            </a:r>
            <a:r>
              <a:rPr lang="zh-CN" altLang="en-US" sz="2400" dirty="0">
                <a:solidFill>
                  <a:srgbClr val="0070C0"/>
                </a:solidFill>
              </a:rPr>
              <a:t>选择间距选项。</a:t>
            </a:r>
          </a:p>
          <a:p>
            <a:pPr marL="457200" indent="-457200" algn="just" fontAlgn="base">
              <a:buFont typeface="+mj-lt"/>
              <a:buAutoNum type="arabicPeriod" startAt="3"/>
            </a:pPr>
            <a:endParaRPr lang="en-GB" sz="2400" dirty="0"/>
          </a:p>
          <a:p>
            <a:pPr algn="just" fontAlgn="base"/>
            <a:r>
              <a:rPr lang="en-GB" sz="2400" dirty="0"/>
              <a:t>The spacing between the selected lines is changed. </a:t>
            </a:r>
          </a:p>
          <a:p>
            <a:pPr algn="just" fontAlgn="base"/>
            <a:r>
              <a:rPr lang="zh-CN" altLang="en-US" sz="2400" dirty="0">
                <a:solidFill>
                  <a:srgbClr val="0070C0"/>
                </a:solidFill>
              </a:rPr>
              <a:t>所选行之间的间距已更改。</a:t>
            </a:r>
          </a:p>
          <a:p>
            <a:pPr algn="just" fontAlgn="base"/>
            <a:endParaRPr lang="zh-CN" altLang="en-US" sz="2400" dirty="0">
              <a:solidFill>
                <a:srgbClr val="0070C0"/>
              </a:solidFill>
            </a:endParaRPr>
          </a:p>
          <a:p>
            <a:pPr algn="just" fontAlgn="base"/>
            <a:r>
              <a:rPr lang="en-GB" sz="2400" dirty="0"/>
              <a:t>For more spacing options, select Line Spacing Options to open the Paragraph group dialog box.</a:t>
            </a:r>
          </a:p>
          <a:p>
            <a:pPr algn="just" fontAlgn="base"/>
            <a:r>
              <a:rPr lang="zh-CN" altLang="en-US" sz="2400" dirty="0">
                <a:solidFill>
                  <a:srgbClr val="0070C0"/>
                </a:solidFill>
              </a:rPr>
              <a:t>如需更多间距选项，请选择“行间距选项”以打开“段落”组对话框。</a:t>
            </a:r>
            <a:endParaRPr lang="en-GB" sz="2400" dirty="0">
              <a:solidFill>
                <a:srgbClr val="0070C0"/>
              </a:solidFill>
            </a:endParaRPr>
          </a:p>
        </p:txBody>
      </p:sp>
    </p:spTree>
    <p:extLst>
      <p:ext uri="{BB962C8B-B14F-4D97-AF65-F5344CB8AC3E}">
        <p14:creationId xmlns:p14="http://schemas.microsoft.com/office/powerpoint/2010/main" val="4046647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EEC98-CA54-4584-B6C5-265788F0DE5B}"/>
              </a:ext>
            </a:extLst>
          </p:cNvPr>
          <p:cNvPicPr>
            <a:picLocks noChangeAspect="1"/>
          </p:cNvPicPr>
          <p:nvPr/>
        </p:nvPicPr>
        <p:blipFill>
          <a:blip r:embed="rId2"/>
          <a:stretch>
            <a:fillRect/>
          </a:stretch>
        </p:blipFill>
        <p:spPr>
          <a:xfrm>
            <a:off x="565740"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Paragraph Spacing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If you want to add space above or below the paragraph, adjust the paragraph spacing. </a:t>
            </a:r>
          </a:p>
          <a:p>
            <a:pPr algn="just" fontAlgn="base"/>
            <a:r>
              <a:rPr lang="zh-CN" altLang="en-US" sz="2400" dirty="0">
                <a:solidFill>
                  <a:srgbClr val="0070C0"/>
                </a:solidFill>
              </a:rPr>
              <a:t>如果要在段落上方或下方添加空间，请调整段落间距。</a:t>
            </a:r>
          </a:p>
          <a:p>
            <a:pPr algn="just" fontAlgn="base"/>
            <a:endParaRPr lang="en-GB" sz="2400" dirty="0"/>
          </a:p>
          <a:p>
            <a:pPr marL="457200" indent="-457200" algn="just" fontAlgn="base">
              <a:buFont typeface="+mj-lt"/>
              <a:buAutoNum type="arabicPeriod"/>
            </a:pPr>
            <a:r>
              <a:rPr lang="en-GB" sz="2400" dirty="0"/>
              <a:t>Click the Paragraph dialog box launcher. | </a:t>
            </a:r>
            <a:r>
              <a:rPr lang="zh-CN" altLang="en-US" sz="2400" dirty="0">
                <a:solidFill>
                  <a:srgbClr val="0070C0"/>
                </a:solidFill>
              </a:rPr>
              <a:t>单击段落对话框启动器。</a:t>
            </a:r>
            <a:endParaRPr lang="en-GB" sz="2400" dirty="0">
              <a:solidFill>
                <a:srgbClr val="0070C0"/>
              </a:solidFill>
            </a:endParaRPr>
          </a:p>
        </p:txBody>
      </p:sp>
    </p:spTree>
    <p:extLst>
      <p:ext uri="{BB962C8B-B14F-4D97-AF65-F5344CB8AC3E}">
        <p14:creationId xmlns:p14="http://schemas.microsoft.com/office/powerpoint/2010/main" val="37772502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1B5B24-2354-4382-8883-DCACC6CC56E1}"/>
              </a:ext>
            </a:extLst>
          </p:cNvPr>
          <p:cNvPicPr>
            <a:picLocks noChangeAspect="1"/>
          </p:cNvPicPr>
          <p:nvPr/>
        </p:nvPicPr>
        <p:blipFill>
          <a:blip r:embed="rId2"/>
          <a:stretch>
            <a:fillRect/>
          </a:stretch>
        </p:blipFill>
        <p:spPr>
          <a:xfrm>
            <a:off x="565741"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Paragraph Spacing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marL="457200" indent="-457200" algn="just" fontAlgn="base">
              <a:buFont typeface="+mj-lt"/>
              <a:buAutoNum type="arabicPeriod" startAt="2"/>
            </a:pPr>
            <a:r>
              <a:rPr lang="en-GB" sz="2400" dirty="0"/>
              <a:t>Adjust the settings in the Spacing group. |</a:t>
            </a:r>
            <a:r>
              <a:rPr lang="zh-CN" altLang="en-US" sz="2400" dirty="0">
                <a:solidFill>
                  <a:srgbClr val="0070C0"/>
                </a:solidFill>
              </a:rPr>
              <a:t>调整间距组中的设置。</a:t>
            </a:r>
          </a:p>
          <a:p>
            <a:pPr algn="just" fontAlgn="base"/>
            <a:endParaRPr lang="en-GB" sz="2400" dirty="0"/>
          </a:p>
          <a:p>
            <a:pPr algn="just" fontAlgn="base"/>
            <a:r>
              <a:rPr lang="en-GB" sz="2400" dirty="0"/>
              <a:t>Before: Adds space above the paragraph. </a:t>
            </a:r>
          </a:p>
          <a:p>
            <a:pPr algn="just" fontAlgn="base"/>
            <a:r>
              <a:rPr lang="zh-CN" altLang="en-US" sz="2400" dirty="0">
                <a:solidFill>
                  <a:srgbClr val="0070C0"/>
                </a:solidFill>
              </a:rPr>
              <a:t>之前：在段落上方添加空格。</a:t>
            </a:r>
          </a:p>
          <a:p>
            <a:pPr algn="just" fontAlgn="base"/>
            <a:endParaRPr lang="en-GB" sz="2400" dirty="0"/>
          </a:p>
          <a:p>
            <a:pPr algn="just" fontAlgn="base"/>
            <a:r>
              <a:rPr lang="en-GB" sz="2400" dirty="0"/>
              <a:t>After: Adds space below the paragraph. </a:t>
            </a:r>
          </a:p>
          <a:p>
            <a:pPr algn="just" fontAlgn="base"/>
            <a:r>
              <a:rPr lang="zh-CN" altLang="en-US" sz="2400" dirty="0">
                <a:solidFill>
                  <a:srgbClr val="0070C0"/>
                </a:solidFill>
              </a:rPr>
              <a:t>之后：在段落下方添加空格。</a:t>
            </a:r>
            <a:endParaRPr lang="en-GB" sz="2400" dirty="0">
              <a:solidFill>
                <a:srgbClr val="0070C0"/>
              </a:solidFill>
            </a:endParaRPr>
          </a:p>
        </p:txBody>
      </p:sp>
    </p:spTree>
    <p:extLst>
      <p:ext uri="{BB962C8B-B14F-4D97-AF65-F5344CB8AC3E}">
        <p14:creationId xmlns:p14="http://schemas.microsoft.com/office/powerpoint/2010/main" val="3924914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1B5B24-2354-4382-8883-DCACC6CC56E1}"/>
              </a:ext>
            </a:extLst>
          </p:cNvPr>
          <p:cNvPicPr>
            <a:picLocks noChangeAspect="1"/>
          </p:cNvPicPr>
          <p:nvPr/>
        </p:nvPicPr>
        <p:blipFill>
          <a:blip r:embed="rId2"/>
          <a:stretch>
            <a:fillRect/>
          </a:stretch>
        </p:blipFill>
        <p:spPr>
          <a:xfrm>
            <a:off x="565741"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Paragraph Spacing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marL="457200" indent="-457200" algn="just" fontAlgn="base">
              <a:buFont typeface="+mj-lt"/>
              <a:buAutoNum type="arabicPeriod" startAt="3"/>
            </a:pPr>
            <a:r>
              <a:rPr lang="en-GB" sz="2400" dirty="0"/>
              <a:t>Click OK. | </a:t>
            </a:r>
            <a:r>
              <a:rPr lang="zh-CN" altLang="en-US" sz="2400" dirty="0">
                <a:solidFill>
                  <a:srgbClr val="0070C0"/>
                </a:solidFill>
              </a:rPr>
              <a:t>单击确定</a:t>
            </a:r>
            <a:r>
              <a:rPr lang="zh-CN" altLang="en-US" sz="2400" dirty="0"/>
              <a:t>。</a:t>
            </a:r>
          </a:p>
          <a:p>
            <a:pPr marL="457200" indent="-457200" algn="just" fontAlgn="base">
              <a:buFont typeface="+mj-lt"/>
              <a:buAutoNum type="arabicPeriod" startAt="3"/>
            </a:pPr>
            <a:endParaRPr lang="en-GB" sz="2400" dirty="0"/>
          </a:p>
          <a:p>
            <a:pPr algn="just" fontAlgn="base"/>
            <a:r>
              <a:rPr lang="en-GB" sz="2400" dirty="0"/>
              <a:t>Additional space will be added before or after the selected paragraph. </a:t>
            </a:r>
          </a:p>
          <a:p>
            <a:pPr algn="just" fontAlgn="base"/>
            <a:r>
              <a:rPr lang="zh-CN" altLang="en-US" sz="2400" dirty="0">
                <a:solidFill>
                  <a:srgbClr val="0070C0"/>
                </a:solidFill>
              </a:rPr>
              <a:t>将在所选段落之前或之后添加额外的空间。</a:t>
            </a:r>
            <a:endParaRPr lang="en-GB" sz="2400" dirty="0">
              <a:solidFill>
                <a:srgbClr val="0070C0"/>
              </a:solidFill>
            </a:endParaRPr>
          </a:p>
        </p:txBody>
      </p:sp>
    </p:spTree>
    <p:extLst>
      <p:ext uri="{BB962C8B-B14F-4D97-AF65-F5344CB8AC3E}">
        <p14:creationId xmlns:p14="http://schemas.microsoft.com/office/powerpoint/2010/main" val="33938069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1B5B24-2354-4382-8883-DCACC6CC56E1}"/>
              </a:ext>
            </a:extLst>
          </p:cNvPr>
          <p:cNvPicPr>
            <a:picLocks noChangeAspect="1"/>
          </p:cNvPicPr>
          <p:nvPr/>
        </p:nvPicPr>
        <p:blipFill>
          <a:blip r:embed="rId2"/>
          <a:stretch>
            <a:fillRect/>
          </a:stretch>
        </p:blipFill>
        <p:spPr>
          <a:xfrm>
            <a:off x="565741"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Paragraph Spacing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You can quickly add or remove 12 pts of spacing before or after the selected paragraph by clicking the Line and Paragraph Spacing button on the Home tab, then selecting Add/Remove Space Before Paragraph or Add/Remove Space After Paragraph. </a:t>
            </a:r>
            <a:endParaRPr lang="en-GB" sz="2400" dirty="0">
              <a:solidFill>
                <a:srgbClr val="0070C0"/>
              </a:solidFill>
            </a:endParaRPr>
          </a:p>
        </p:txBody>
      </p:sp>
    </p:spTree>
    <p:extLst>
      <p:ext uri="{BB962C8B-B14F-4D97-AF65-F5344CB8AC3E}">
        <p14:creationId xmlns:p14="http://schemas.microsoft.com/office/powerpoint/2010/main" val="79791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Font list arrow on the Home tab. |</a:t>
            </a:r>
            <a:r>
              <a:rPr lang="zh-CN" altLang="en-US" sz="2400" dirty="0">
                <a:solidFill>
                  <a:srgbClr val="0070C0"/>
                </a:solidFill>
              </a:rPr>
              <a:t>单击主页选项卡上的字体列表箭头。</a:t>
            </a:r>
          </a:p>
          <a:p>
            <a:pPr algn="just" fontAlgn="base"/>
            <a:endParaRPr lang="en-GB" sz="2400" dirty="0"/>
          </a:p>
          <a:p>
            <a:pPr algn="just" fontAlgn="base"/>
            <a:r>
              <a:rPr lang="en-GB" sz="2400" dirty="0"/>
              <a:t>You can also click the Font list arrow on the Mini Toolbar that appears when text is selected.</a:t>
            </a:r>
            <a:endParaRPr lang="zh-CN" altLang="en-US" sz="2400" dirty="0">
              <a:solidFill>
                <a:srgbClr val="0070C0"/>
              </a:solidFill>
            </a:endParaRPr>
          </a:p>
          <a:p>
            <a:pPr algn="just" fontAlgn="base"/>
            <a:r>
              <a:rPr lang="zh-CN" altLang="en-US" sz="2400" dirty="0">
                <a:solidFill>
                  <a:srgbClr val="0070C0"/>
                </a:solidFill>
              </a:rPr>
              <a:t>您还可以单击选择文本时出现的迷你工具栏上的字体列表箭头。</a:t>
            </a:r>
            <a:endParaRPr lang="en-GB" sz="2400" dirty="0">
              <a:solidFill>
                <a:srgbClr val="0070C0"/>
              </a:solidFill>
            </a:endParaRPr>
          </a:p>
        </p:txBody>
      </p:sp>
      <p:pic>
        <p:nvPicPr>
          <p:cNvPr id="6" name="Picture 5">
            <a:extLst>
              <a:ext uri="{FF2B5EF4-FFF2-40B4-BE49-F238E27FC236}">
                <a16:creationId xmlns:a16="http://schemas.microsoft.com/office/drawing/2014/main" id="{E840356B-50C6-4552-BE1A-52159441FA54}"/>
              </a:ext>
            </a:extLst>
          </p:cNvPr>
          <p:cNvPicPr>
            <a:picLocks noChangeAspect="1"/>
          </p:cNvPicPr>
          <p:nvPr/>
        </p:nvPicPr>
        <p:blipFill>
          <a:blip r:embed="rId2"/>
          <a:stretch>
            <a:fillRect/>
          </a:stretch>
        </p:blipFill>
        <p:spPr>
          <a:xfrm>
            <a:off x="565721" y="902280"/>
            <a:ext cx="7536744" cy="5205434"/>
          </a:xfrm>
          <a:prstGeom prst="rect">
            <a:avLst/>
          </a:prstGeom>
        </p:spPr>
      </p:pic>
    </p:spTree>
    <p:extLst>
      <p:ext uri="{BB962C8B-B14F-4D97-AF65-F5344CB8AC3E}">
        <p14:creationId xmlns:p14="http://schemas.microsoft.com/office/powerpoint/2010/main" val="41311635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1B5B24-2354-4382-8883-DCACC6CC56E1}"/>
              </a:ext>
            </a:extLst>
          </p:cNvPr>
          <p:cNvPicPr>
            <a:picLocks noChangeAspect="1"/>
          </p:cNvPicPr>
          <p:nvPr/>
        </p:nvPicPr>
        <p:blipFill>
          <a:blip r:embed="rId2"/>
          <a:stretch>
            <a:fillRect/>
          </a:stretch>
        </p:blipFill>
        <p:spPr>
          <a:xfrm>
            <a:off x="565741"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Paragraph Spacing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zh-CN" altLang="en-US" sz="2400" dirty="0">
                <a:solidFill>
                  <a:srgbClr val="0070C0"/>
                </a:solidFill>
              </a:rPr>
              <a:t>通过单击主页选项卡上的行和段落间距按钮，然后选择在段落前添加</a:t>
            </a:r>
            <a:r>
              <a:rPr lang="en-US" altLang="zh-CN" sz="2400" dirty="0">
                <a:solidFill>
                  <a:srgbClr val="0070C0"/>
                </a:solidFill>
              </a:rPr>
              <a:t>/</a:t>
            </a:r>
            <a:r>
              <a:rPr lang="zh-CN" altLang="en-US" sz="2400" dirty="0">
                <a:solidFill>
                  <a:srgbClr val="0070C0"/>
                </a:solidFill>
              </a:rPr>
              <a:t>删除空格或在段落后添加</a:t>
            </a:r>
            <a:r>
              <a:rPr lang="en-US" altLang="zh-CN" sz="2400" dirty="0">
                <a:solidFill>
                  <a:srgbClr val="0070C0"/>
                </a:solidFill>
              </a:rPr>
              <a:t>/</a:t>
            </a:r>
            <a:r>
              <a:rPr lang="zh-CN" altLang="en-US" sz="2400" dirty="0">
                <a:solidFill>
                  <a:srgbClr val="0070C0"/>
                </a:solidFill>
              </a:rPr>
              <a:t>删除空格，您可以在所选段落之前或之后快速添加或删除 </a:t>
            </a:r>
            <a:r>
              <a:rPr lang="en-US" altLang="zh-CN" sz="2400" dirty="0">
                <a:solidFill>
                  <a:srgbClr val="0070C0"/>
                </a:solidFill>
              </a:rPr>
              <a:t>12 </a:t>
            </a:r>
            <a:r>
              <a:rPr lang="zh-CN" altLang="en-US" sz="2400" dirty="0">
                <a:solidFill>
                  <a:srgbClr val="0070C0"/>
                </a:solidFill>
              </a:rPr>
              <a:t>磅的间距。</a:t>
            </a:r>
            <a:endParaRPr lang="en-GB" sz="2400" dirty="0">
              <a:solidFill>
                <a:srgbClr val="0070C0"/>
              </a:solidFill>
            </a:endParaRPr>
          </a:p>
        </p:txBody>
      </p:sp>
    </p:spTree>
    <p:extLst>
      <p:ext uri="{BB962C8B-B14F-4D97-AF65-F5344CB8AC3E}">
        <p14:creationId xmlns:p14="http://schemas.microsoft.com/office/powerpoint/2010/main" val="36505969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204E1F-AFF5-4C5E-A5E5-5A30C3F3D567}"/>
              </a:ext>
            </a:extLst>
          </p:cNvPr>
          <p:cNvPicPr>
            <a:picLocks noChangeAspect="1"/>
          </p:cNvPicPr>
          <p:nvPr/>
        </p:nvPicPr>
        <p:blipFill>
          <a:blip r:embed="rId2"/>
          <a:stretch>
            <a:fillRect/>
          </a:stretch>
        </p:blipFill>
        <p:spPr>
          <a:xfrm>
            <a:off x="56574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Copy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Once you get some text formatted just right, save yourself time applying the formats elsewhere by copying the formatting to other parts of the document.</a:t>
            </a:r>
          </a:p>
          <a:p>
            <a:pPr algn="just" fontAlgn="base"/>
            <a:r>
              <a:rPr lang="zh-CN" altLang="en-US" sz="2400" dirty="0">
                <a:solidFill>
                  <a:srgbClr val="0070C0"/>
                </a:solidFill>
              </a:rPr>
              <a:t>一旦您将某些文本的格式设置得恰到好处，就可以通过将格式复制到文档的其他部分来节省在其他地方应用这些格式的时间。</a:t>
            </a:r>
            <a:r>
              <a:rPr lang="en-GB" sz="2400" dirty="0">
                <a:solidFill>
                  <a:srgbClr val="0070C0"/>
                </a:solidFill>
              </a:rPr>
              <a:t> </a:t>
            </a:r>
          </a:p>
        </p:txBody>
      </p:sp>
    </p:spTree>
    <p:extLst>
      <p:ext uri="{BB962C8B-B14F-4D97-AF65-F5344CB8AC3E}">
        <p14:creationId xmlns:p14="http://schemas.microsoft.com/office/powerpoint/2010/main" val="23976973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204E1F-AFF5-4C5E-A5E5-5A30C3F3D567}"/>
              </a:ext>
            </a:extLst>
          </p:cNvPr>
          <p:cNvPicPr>
            <a:picLocks noChangeAspect="1"/>
          </p:cNvPicPr>
          <p:nvPr/>
        </p:nvPicPr>
        <p:blipFill>
          <a:blip r:embed="rId2"/>
          <a:stretch>
            <a:fillRect/>
          </a:stretch>
        </p:blipFill>
        <p:spPr>
          <a:xfrm>
            <a:off x="56574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Copy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algn="just" fontAlgn="base"/>
            <a:r>
              <a:rPr lang="en-GB" sz="2400" dirty="0"/>
              <a:t>The format painter copies the character formatting (like bolding, font </a:t>
            </a:r>
            <a:r>
              <a:rPr lang="en-GB" sz="2400" dirty="0" err="1"/>
              <a:t>color</a:t>
            </a:r>
            <a:r>
              <a:rPr lang="en-GB" sz="2400" dirty="0"/>
              <a:t>, or italics) and paragraph formatting (like line spacing or indentation) of the selected text so that you can quickly apply it somewhere else.</a:t>
            </a:r>
          </a:p>
          <a:p>
            <a:pPr algn="just" fontAlgn="base"/>
            <a:r>
              <a:rPr lang="zh-CN" altLang="en-US" sz="2400" dirty="0">
                <a:solidFill>
                  <a:srgbClr val="0070C0"/>
                </a:solidFill>
              </a:rPr>
              <a:t>格式刷复制所选文本的字符格式（如加粗、字体颜色或斜体）和段落格式（如行距或缩进），以便您可以快速将其应用到其他地方。</a:t>
            </a:r>
            <a:endParaRPr lang="en-GB" sz="2400" dirty="0">
              <a:solidFill>
                <a:srgbClr val="0070C0"/>
              </a:solidFill>
            </a:endParaRPr>
          </a:p>
        </p:txBody>
      </p:sp>
    </p:spTree>
    <p:extLst>
      <p:ext uri="{BB962C8B-B14F-4D97-AF65-F5344CB8AC3E}">
        <p14:creationId xmlns:p14="http://schemas.microsoft.com/office/powerpoint/2010/main" val="17106199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204E1F-AFF5-4C5E-A5E5-5A30C3F3D567}"/>
              </a:ext>
            </a:extLst>
          </p:cNvPr>
          <p:cNvPicPr>
            <a:picLocks noChangeAspect="1"/>
          </p:cNvPicPr>
          <p:nvPr/>
        </p:nvPicPr>
        <p:blipFill>
          <a:blip r:embed="rId2"/>
          <a:stretch>
            <a:fillRect/>
          </a:stretch>
        </p:blipFill>
        <p:spPr>
          <a:xfrm>
            <a:off x="56574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Copy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marL="457200" indent="-457200" algn="just" fontAlgn="base">
              <a:buFont typeface="+mj-lt"/>
              <a:buAutoNum type="arabicPeriod"/>
            </a:pPr>
            <a:r>
              <a:rPr lang="en-GB" sz="2400" dirty="0"/>
              <a:t>Select the formatted text you want to copy. |</a:t>
            </a:r>
            <a:r>
              <a:rPr lang="zh-CN" altLang="en-US" sz="2400" dirty="0">
                <a:solidFill>
                  <a:srgbClr val="0070C0"/>
                </a:solidFill>
              </a:rPr>
              <a:t>选择要复制的格式化文本。</a:t>
            </a:r>
          </a:p>
          <a:p>
            <a:pPr algn="just" fontAlgn="base"/>
            <a:endParaRPr lang="en-GB" sz="2400" dirty="0"/>
          </a:p>
          <a:p>
            <a:pPr algn="just" fontAlgn="base"/>
            <a:r>
              <a:rPr lang="en-GB" sz="2400" dirty="0"/>
              <a:t>To copy paragraph formatting (such as line or paragraph spacing) as well as text formatting, select the entire paragraph you want to copy. </a:t>
            </a:r>
          </a:p>
          <a:p>
            <a:pPr algn="just" fontAlgn="base"/>
            <a:r>
              <a:rPr lang="zh-CN" altLang="en-US" sz="2400" dirty="0">
                <a:solidFill>
                  <a:srgbClr val="0070C0"/>
                </a:solidFill>
              </a:rPr>
              <a:t>要复制段落格式（例如行距或段落间距）以及文本格式，请选择要复制的整个段落。</a:t>
            </a:r>
            <a:endParaRPr lang="en-GB" sz="2400" dirty="0">
              <a:solidFill>
                <a:srgbClr val="0070C0"/>
              </a:solidFill>
            </a:endParaRPr>
          </a:p>
        </p:txBody>
      </p:sp>
    </p:spTree>
    <p:extLst>
      <p:ext uri="{BB962C8B-B14F-4D97-AF65-F5344CB8AC3E}">
        <p14:creationId xmlns:p14="http://schemas.microsoft.com/office/powerpoint/2010/main" val="28436978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204E1F-AFF5-4C5E-A5E5-5A30C3F3D567}"/>
              </a:ext>
            </a:extLst>
          </p:cNvPr>
          <p:cNvPicPr>
            <a:picLocks noChangeAspect="1"/>
          </p:cNvPicPr>
          <p:nvPr/>
        </p:nvPicPr>
        <p:blipFill>
          <a:blip r:embed="rId2"/>
          <a:stretch>
            <a:fillRect/>
          </a:stretch>
        </p:blipFill>
        <p:spPr>
          <a:xfrm>
            <a:off x="56574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Copy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Format Painter button on the Home tab. | </a:t>
            </a:r>
            <a:r>
              <a:rPr lang="zh-CN" altLang="en-US" sz="2400" dirty="0">
                <a:solidFill>
                  <a:srgbClr val="0070C0"/>
                </a:solidFill>
              </a:rPr>
              <a:t>单击“主页”选项卡上的“格式刷”按钮。</a:t>
            </a:r>
          </a:p>
          <a:p>
            <a:pPr algn="just" fontAlgn="base"/>
            <a:endParaRPr lang="en-GB" sz="2400" dirty="0"/>
          </a:p>
          <a:p>
            <a:pPr algn="just" fontAlgn="base"/>
            <a:r>
              <a:rPr lang="en-GB" sz="2400" dirty="0"/>
              <a:t>The cursor changes to a paintbrush, indicating that the format painter is ready. </a:t>
            </a:r>
          </a:p>
          <a:p>
            <a:pPr algn="just" fontAlgn="base"/>
            <a:r>
              <a:rPr lang="zh-CN" altLang="en-US" sz="2400" dirty="0">
                <a:solidFill>
                  <a:srgbClr val="0070C0"/>
                </a:solidFill>
              </a:rPr>
              <a:t>光标变为画笔，表示格式刷已准备就绪。</a:t>
            </a:r>
            <a:endParaRPr lang="en-GB" sz="2400" dirty="0">
              <a:solidFill>
                <a:srgbClr val="0070C0"/>
              </a:solidFill>
            </a:endParaRPr>
          </a:p>
        </p:txBody>
      </p:sp>
    </p:spTree>
    <p:extLst>
      <p:ext uri="{BB962C8B-B14F-4D97-AF65-F5344CB8AC3E}">
        <p14:creationId xmlns:p14="http://schemas.microsoft.com/office/powerpoint/2010/main" val="21943522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204E1F-AFF5-4C5E-A5E5-5A30C3F3D567}"/>
              </a:ext>
            </a:extLst>
          </p:cNvPr>
          <p:cNvPicPr>
            <a:picLocks noChangeAspect="1"/>
          </p:cNvPicPr>
          <p:nvPr/>
        </p:nvPicPr>
        <p:blipFill>
          <a:blip r:embed="rId2"/>
          <a:stretch>
            <a:fillRect/>
          </a:stretch>
        </p:blipFill>
        <p:spPr>
          <a:xfrm>
            <a:off x="56574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Copy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569660"/>
          </a:xfrm>
          <a:prstGeom prst="rect">
            <a:avLst/>
          </a:prstGeom>
          <a:noFill/>
        </p:spPr>
        <p:txBody>
          <a:bodyPr wrap="square" rtlCol="0">
            <a:spAutoFit/>
          </a:bodyPr>
          <a:lstStyle/>
          <a:p>
            <a:pPr marL="457200" indent="-457200" algn="just" fontAlgn="base">
              <a:buFont typeface="+mj-lt"/>
              <a:buAutoNum type="arabicPeriod" startAt="3"/>
            </a:pPr>
            <a:r>
              <a:rPr lang="en-GB" sz="2400" dirty="0"/>
              <a:t>Select the text you want to apply the copied formatting to. | </a:t>
            </a:r>
            <a:r>
              <a:rPr lang="zh-CN" altLang="en-US" sz="2400" dirty="0">
                <a:solidFill>
                  <a:srgbClr val="0070C0"/>
                </a:solidFill>
              </a:rPr>
              <a:t>选择要应用复制格式的文本。</a:t>
            </a:r>
            <a:endParaRPr lang="en-GB" sz="2400" dirty="0">
              <a:solidFill>
                <a:srgbClr val="0070C0"/>
              </a:solidFill>
            </a:endParaRPr>
          </a:p>
        </p:txBody>
      </p:sp>
    </p:spTree>
    <p:extLst>
      <p:ext uri="{BB962C8B-B14F-4D97-AF65-F5344CB8AC3E}">
        <p14:creationId xmlns:p14="http://schemas.microsoft.com/office/powerpoint/2010/main" val="19569359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204E1F-AFF5-4C5E-A5E5-5A30C3F3D567}"/>
              </a:ext>
            </a:extLst>
          </p:cNvPr>
          <p:cNvPicPr>
            <a:picLocks noChangeAspect="1"/>
          </p:cNvPicPr>
          <p:nvPr/>
        </p:nvPicPr>
        <p:blipFill>
          <a:blip r:embed="rId2"/>
          <a:stretch>
            <a:fillRect/>
          </a:stretch>
        </p:blipFill>
        <p:spPr>
          <a:xfrm>
            <a:off x="56574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Copy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To apply copied formatting to multiple areas, keep the format painter turned on by double-clicking the Format Painter button, and then select each area you want to apply the formatting to. </a:t>
            </a:r>
          </a:p>
          <a:p>
            <a:pPr algn="just" fontAlgn="base"/>
            <a:r>
              <a:rPr lang="zh-CN" altLang="en-US" sz="2400" dirty="0">
                <a:solidFill>
                  <a:srgbClr val="0070C0"/>
                </a:solidFill>
              </a:rPr>
              <a:t>要将复制的格式应用到多个区域，请通过双击格式刷按钮保持格式刷打开，然后选择要应用格式的每个区域。</a:t>
            </a:r>
            <a:endParaRPr lang="en-GB" sz="2400" dirty="0">
              <a:solidFill>
                <a:srgbClr val="0070C0"/>
              </a:solidFill>
            </a:endParaRPr>
          </a:p>
        </p:txBody>
      </p:sp>
    </p:spTree>
    <p:extLst>
      <p:ext uri="{BB962C8B-B14F-4D97-AF65-F5344CB8AC3E}">
        <p14:creationId xmlns:p14="http://schemas.microsoft.com/office/powerpoint/2010/main" val="28976945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204E1F-AFF5-4C5E-A5E5-5A30C3F3D567}"/>
              </a:ext>
            </a:extLst>
          </p:cNvPr>
          <p:cNvPicPr>
            <a:picLocks noChangeAspect="1"/>
          </p:cNvPicPr>
          <p:nvPr/>
        </p:nvPicPr>
        <p:blipFill>
          <a:blip r:embed="rId2"/>
          <a:stretch>
            <a:fillRect/>
          </a:stretch>
        </p:blipFill>
        <p:spPr>
          <a:xfrm>
            <a:off x="565742"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Copy Formatting</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algn="just" fontAlgn="base"/>
            <a:r>
              <a:rPr lang="en-GB" sz="2400" dirty="0"/>
              <a:t>Click the Format Painter button again or press Esc to turn the Format Painter off when you’re done</a:t>
            </a:r>
          </a:p>
          <a:p>
            <a:pPr algn="just" fontAlgn="base"/>
            <a:r>
              <a:rPr lang="zh-CN" altLang="en-US" sz="2400" dirty="0">
                <a:solidFill>
                  <a:srgbClr val="0070C0"/>
                </a:solidFill>
              </a:rPr>
              <a:t>完成后，再次单击“格式刷”按钮或按 </a:t>
            </a:r>
            <a:r>
              <a:rPr lang="en-US" altLang="zh-CN" sz="2400" dirty="0">
                <a:solidFill>
                  <a:srgbClr val="0070C0"/>
                </a:solidFill>
              </a:rPr>
              <a:t>Esc </a:t>
            </a:r>
            <a:r>
              <a:rPr lang="zh-CN" altLang="en-US" sz="2400" dirty="0">
                <a:solidFill>
                  <a:srgbClr val="0070C0"/>
                </a:solidFill>
              </a:rPr>
              <a:t>关闭“格式刷”</a:t>
            </a:r>
            <a:endParaRPr lang="en-GB" sz="2400" dirty="0">
              <a:solidFill>
                <a:srgbClr val="0070C0"/>
              </a:solidFill>
            </a:endParaRPr>
          </a:p>
        </p:txBody>
      </p:sp>
    </p:spTree>
    <p:extLst>
      <p:ext uri="{BB962C8B-B14F-4D97-AF65-F5344CB8AC3E}">
        <p14:creationId xmlns:p14="http://schemas.microsoft.com/office/powerpoint/2010/main" val="16065407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AE719-8541-4162-83E8-BA18FA992DC8}"/>
              </a:ext>
            </a:extLst>
          </p:cNvPr>
          <p:cNvPicPr>
            <a:picLocks noChangeAspect="1"/>
          </p:cNvPicPr>
          <p:nvPr/>
        </p:nvPicPr>
        <p:blipFill>
          <a:blip r:embed="rId2"/>
          <a:stretch>
            <a:fillRect/>
          </a:stretch>
        </p:blipFill>
        <p:spPr>
          <a:xfrm>
            <a:off x="565743"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Indent Paragraphs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Indenting adds blank space between the page margin and the paragraph text. Long quotations, lists, and bibliographies are a few examples of paragraphs that are often indented.</a:t>
            </a:r>
          </a:p>
          <a:p>
            <a:pPr algn="just" fontAlgn="base"/>
            <a:r>
              <a:rPr lang="zh-CN" altLang="en-US" sz="2400" dirty="0">
                <a:solidFill>
                  <a:srgbClr val="0070C0"/>
                </a:solidFill>
              </a:rPr>
              <a:t>缩进在页边距和段落文本之间添加空白。长引用、列表和参考书目是经常缩进的段落的几个例子。</a:t>
            </a:r>
            <a:endParaRPr lang="en-GB" sz="2400" dirty="0">
              <a:solidFill>
                <a:srgbClr val="0070C0"/>
              </a:solidFill>
            </a:endParaRPr>
          </a:p>
        </p:txBody>
      </p:sp>
    </p:spTree>
    <p:extLst>
      <p:ext uri="{BB962C8B-B14F-4D97-AF65-F5344CB8AC3E}">
        <p14:creationId xmlns:p14="http://schemas.microsoft.com/office/powerpoint/2010/main" val="23906540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AE719-8541-4162-83E8-BA18FA992DC8}"/>
              </a:ext>
            </a:extLst>
          </p:cNvPr>
          <p:cNvPicPr>
            <a:picLocks noChangeAspect="1"/>
          </p:cNvPicPr>
          <p:nvPr/>
        </p:nvPicPr>
        <p:blipFill>
          <a:blip r:embed="rId2"/>
          <a:stretch>
            <a:fillRect/>
          </a:stretch>
        </p:blipFill>
        <p:spPr>
          <a:xfrm>
            <a:off x="565743"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Indent Paragraphs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The most common type of indent is a left indent, where text is indented in half-inch increments from the left margin. </a:t>
            </a:r>
          </a:p>
          <a:p>
            <a:pPr algn="just" fontAlgn="base"/>
            <a:r>
              <a:rPr lang="zh-CN" altLang="en-US" sz="2400" dirty="0">
                <a:solidFill>
                  <a:srgbClr val="0070C0"/>
                </a:solidFill>
              </a:rPr>
              <a:t>最常见的缩进类型是左缩进，其中文本从左边距以半英寸为增量缩进。</a:t>
            </a:r>
          </a:p>
          <a:p>
            <a:pPr algn="just" fontAlgn="base"/>
            <a:endParaRPr lang="zh-CN" altLang="en-US" sz="2400" dirty="0"/>
          </a:p>
          <a:p>
            <a:pPr algn="just" fontAlgn="base"/>
            <a:r>
              <a:rPr lang="en-GB" sz="2400" dirty="0"/>
              <a:t>You can quickly add or remove this type of indent from the Home tab. </a:t>
            </a:r>
          </a:p>
          <a:p>
            <a:pPr algn="just" fontAlgn="base"/>
            <a:r>
              <a:rPr lang="zh-CN" altLang="en-US" sz="2400" dirty="0">
                <a:solidFill>
                  <a:srgbClr val="0070C0"/>
                </a:solidFill>
              </a:rPr>
              <a:t>您可以从“主页”选项卡快速添加或删除这种类型的缩进。</a:t>
            </a:r>
            <a:endParaRPr lang="en-GB" sz="2400" dirty="0">
              <a:solidFill>
                <a:srgbClr val="0070C0"/>
              </a:solidFill>
            </a:endParaRPr>
          </a:p>
        </p:txBody>
      </p:sp>
    </p:spTree>
    <p:extLst>
      <p:ext uri="{BB962C8B-B14F-4D97-AF65-F5344CB8AC3E}">
        <p14:creationId xmlns:p14="http://schemas.microsoft.com/office/powerpoint/2010/main" val="49642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Change the Font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new font from the list. |</a:t>
            </a:r>
            <a:r>
              <a:rPr lang="zh-CN" altLang="en-US" sz="2400" dirty="0">
                <a:solidFill>
                  <a:srgbClr val="0070C0"/>
                </a:solidFill>
              </a:rPr>
              <a:t>从列表中选择一种新字体。</a:t>
            </a:r>
          </a:p>
          <a:p>
            <a:pPr marL="457200" indent="-457200" algn="just" fontAlgn="base">
              <a:buFont typeface="+mj-lt"/>
              <a:buAutoNum type="arabicPeriod" startAt="3"/>
            </a:pPr>
            <a:endParaRPr lang="en-GB" sz="2400" dirty="0"/>
          </a:p>
          <a:p>
            <a:pPr algn="just" fontAlgn="base"/>
            <a:r>
              <a:rPr lang="en-GB" sz="2400" dirty="0"/>
              <a:t>The text is now sent in the selected font. </a:t>
            </a:r>
          </a:p>
          <a:p>
            <a:pPr algn="just" fontAlgn="base"/>
            <a:r>
              <a:rPr lang="zh-CN" altLang="en-US" sz="2400" dirty="0">
                <a:solidFill>
                  <a:srgbClr val="0070C0"/>
                </a:solidFill>
              </a:rPr>
              <a:t>文本现在以所选字体发送。</a:t>
            </a:r>
            <a:endParaRPr lang="en-GB" sz="2400" dirty="0">
              <a:solidFill>
                <a:srgbClr val="0070C0"/>
              </a:solidFill>
            </a:endParaRPr>
          </a:p>
        </p:txBody>
      </p:sp>
      <p:pic>
        <p:nvPicPr>
          <p:cNvPr id="6" name="Picture 5">
            <a:extLst>
              <a:ext uri="{FF2B5EF4-FFF2-40B4-BE49-F238E27FC236}">
                <a16:creationId xmlns:a16="http://schemas.microsoft.com/office/drawing/2014/main" id="{E840356B-50C6-4552-BE1A-52159441FA54}"/>
              </a:ext>
            </a:extLst>
          </p:cNvPr>
          <p:cNvPicPr>
            <a:picLocks noChangeAspect="1"/>
          </p:cNvPicPr>
          <p:nvPr/>
        </p:nvPicPr>
        <p:blipFill>
          <a:blip r:embed="rId2"/>
          <a:stretch>
            <a:fillRect/>
          </a:stretch>
        </p:blipFill>
        <p:spPr>
          <a:xfrm>
            <a:off x="565721" y="902280"/>
            <a:ext cx="7536744" cy="5205434"/>
          </a:xfrm>
          <a:prstGeom prst="rect">
            <a:avLst/>
          </a:prstGeom>
        </p:spPr>
      </p:pic>
    </p:spTree>
    <p:extLst>
      <p:ext uri="{BB962C8B-B14F-4D97-AF65-F5344CB8AC3E}">
        <p14:creationId xmlns:p14="http://schemas.microsoft.com/office/powerpoint/2010/main" val="16288371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AE719-8541-4162-83E8-BA18FA992DC8}"/>
              </a:ext>
            </a:extLst>
          </p:cNvPr>
          <p:cNvPicPr>
            <a:picLocks noChangeAspect="1"/>
          </p:cNvPicPr>
          <p:nvPr/>
        </p:nvPicPr>
        <p:blipFill>
          <a:blip r:embed="rId2"/>
          <a:stretch>
            <a:fillRect/>
          </a:stretch>
        </p:blipFill>
        <p:spPr>
          <a:xfrm>
            <a:off x="565743"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Indent Paragraphs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marL="457200" indent="-457200" algn="just" fontAlgn="base">
              <a:buFont typeface="+mj-lt"/>
              <a:buAutoNum type="arabicPeriod"/>
            </a:pPr>
            <a:r>
              <a:rPr lang="en-GB" sz="2400" dirty="0"/>
              <a:t>Click anywhere in the paragraph you want to change indentation. |</a:t>
            </a:r>
            <a:r>
              <a:rPr lang="en-GB" sz="2400" dirty="0">
                <a:solidFill>
                  <a:srgbClr val="0070C0"/>
                </a:solidFill>
              </a:rPr>
              <a:t> </a:t>
            </a:r>
            <a:r>
              <a:rPr lang="zh-CN" altLang="en-US" sz="2400" dirty="0">
                <a:solidFill>
                  <a:srgbClr val="0070C0"/>
                </a:solidFill>
              </a:rPr>
              <a:t>单击段落中要更改缩进的任意位置。</a:t>
            </a:r>
            <a:endParaRPr lang="en-GB" sz="2400" dirty="0">
              <a:solidFill>
                <a:srgbClr val="0070C0"/>
              </a:solidFill>
            </a:endParaRPr>
          </a:p>
        </p:txBody>
      </p:sp>
    </p:spTree>
    <p:extLst>
      <p:ext uri="{BB962C8B-B14F-4D97-AF65-F5344CB8AC3E}">
        <p14:creationId xmlns:p14="http://schemas.microsoft.com/office/powerpoint/2010/main" val="37396914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AE719-8541-4162-83E8-BA18FA992DC8}"/>
              </a:ext>
            </a:extLst>
          </p:cNvPr>
          <p:cNvPicPr>
            <a:picLocks noChangeAspect="1"/>
          </p:cNvPicPr>
          <p:nvPr/>
        </p:nvPicPr>
        <p:blipFill>
          <a:blip r:embed="rId2"/>
          <a:stretch>
            <a:fillRect/>
          </a:stretch>
        </p:blipFill>
        <p:spPr>
          <a:xfrm>
            <a:off x="565743"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Indent Paragraphs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Increase Indent or Decrease Indent button on the Home tab. |</a:t>
            </a:r>
            <a:r>
              <a:rPr lang="zh-CN" altLang="en-US" sz="2400" dirty="0">
                <a:solidFill>
                  <a:srgbClr val="0070C0"/>
                </a:solidFill>
              </a:rPr>
              <a:t>单击主页选项卡上的增加缩进或减少缩进按钮。</a:t>
            </a:r>
          </a:p>
          <a:p>
            <a:pPr algn="just" fontAlgn="base"/>
            <a:endParaRPr lang="en-GB" sz="2400" dirty="0"/>
          </a:p>
          <a:p>
            <a:pPr algn="just" fontAlgn="base"/>
            <a:r>
              <a:rPr lang="en-GB" sz="2400" dirty="0"/>
              <a:t>The paragraph’s indent from the left margin is increased or decreased by 0.5” increments each time the button is clicked.</a:t>
            </a:r>
          </a:p>
          <a:p>
            <a:pPr algn="just" fontAlgn="base"/>
            <a:r>
              <a:rPr lang="zh-CN" altLang="en-US" sz="2400" dirty="0">
                <a:solidFill>
                  <a:srgbClr val="0070C0"/>
                </a:solidFill>
              </a:rPr>
              <a:t>每次单击按钮时，段落从左边距的缩进都会增加或减少 </a:t>
            </a:r>
            <a:r>
              <a:rPr lang="en-US" altLang="zh-CN" sz="2400" dirty="0">
                <a:solidFill>
                  <a:srgbClr val="0070C0"/>
                </a:solidFill>
              </a:rPr>
              <a:t>0.5 </a:t>
            </a:r>
            <a:r>
              <a:rPr lang="zh-CN" altLang="en-US" sz="2400" dirty="0">
                <a:solidFill>
                  <a:srgbClr val="0070C0"/>
                </a:solidFill>
              </a:rPr>
              <a:t>英寸的增量。</a:t>
            </a:r>
            <a:endParaRPr lang="en-GB" sz="2400" dirty="0">
              <a:solidFill>
                <a:srgbClr val="0070C0"/>
              </a:solidFill>
            </a:endParaRPr>
          </a:p>
        </p:txBody>
      </p:sp>
    </p:spTree>
    <p:extLst>
      <p:ext uri="{BB962C8B-B14F-4D97-AF65-F5344CB8AC3E}">
        <p14:creationId xmlns:p14="http://schemas.microsoft.com/office/powerpoint/2010/main" val="10013783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DB714-CD10-4B8C-863D-640F6E0CC148}"/>
              </a:ext>
            </a:extLst>
          </p:cNvPr>
          <p:cNvPicPr>
            <a:picLocks noChangeAspect="1"/>
          </p:cNvPicPr>
          <p:nvPr/>
        </p:nvPicPr>
        <p:blipFill>
          <a:blip r:embed="rId2"/>
          <a:stretch>
            <a:fillRect/>
          </a:stretch>
        </p:blipFill>
        <p:spPr>
          <a:xfrm>
            <a:off x="565744"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Custom Indentation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You can easily set a custom indent, specifying the exact amount of space between the text and margins on both the left and right sides.</a:t>
            </a:r>
          </a:p>
          <a:p>
            <a:pPr algn="just" fontAlgn="base"/>
            <a:r>
              <a:rPr lang="zh-CN" altLang="en-US" sz="2400" dirty="0">
                <a:solidFill>
                  <a:srgbClr val="0070C0"/>
                </a:solidFill>
              </a:rPr>
              <a:t>您可以轻松设置自定义缩进，指定文本和左右两侧边距之间的确切空间量</a:t>
            </a:r>
            <a:endParaRPr lang="en-GB" sz="2400" dirty="0">
              <a:solidFill>
                <a:srgbClr val="0070C0"/>
              </a:solidFill>
            </a:endParaRPr>
          </a:p>
        </p:txBody>
      </p:sp>
    </p:spTree>
    <p:extLst>
      <p:ext uri="{BB962C8B-B14F-4D97-AF65-F5344CB8AC3E}">
        <p14:creationId xmlns:p14="http://schemas.microsoft.com/office/powerpoint/2010/main" val="4708975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DB714-CD10-4B8C-863D-640F6E0CC148}"/>
              </a:ext>
            </a:extLst>
          </p:cNvPr>
          <p:cNvPicPr>
            <a:picLocks noChangeAspect="1"/>
          </p:cNvPicPr>
          <p:nvPr/>
        </p:nvPicPr>
        <p:blipFill>
          <a:blip r:embed="rId2"/>
          <a:stretch>
            <a:fillRect/>
          </a:stretch>
        </p:blipFill>
        <p:spPr>
          <a:xfrm>
            <a:off x="565744"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Custom Indentation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200329"/>
          </a:xfrm>
          <a:prstGeom prst="rect">
            <a:avLst/>
          </a:prstGeom>
          <a:noFill/>
        </p:spPr>
        <p:txBody>
          <a:bodyPr wrap="square" rtlCol="0">
            <a:spAutoFit/>
          </a:bodyPr>
          <a:lstStyle/>
          <a:p>
            <a:pPr marL="457200" indent="-457200" algn="just" fontAlgn="base">
              <a:buFont typeface="+mj-lt"/>
              <a:buAutoNum type="arabicPeriod"/>
            </a:pPr>
            <a:r>
              <a:rPr lang="en-GB" sz="2400" dirty="0"/>
              <a:t>Click the Paragraph dialog box launcher. | </a:t>
            </a:r>
            <a:r>
              <a:rPr lang="zh-CN" altLang="en-US" sz="2400" dirty="0">
                <a:solidFill>
                  <a:srgbClr val="0070C0"/>
                </a:solidFill>
              </a:rPr>
              <a:t>单击段落对话框启动器。</a:t>
            </a:r>
            <a:endParaRPr lang="en-GB" sz="2400" dirty="0">
              <a:solidFill>
                <a:srgbClr val="0070C0"/>
              </a:solidFill>
            </a:endParaRPr>
          </a:p>
        </p:txBody>
      </p:sp>
    </p:spTree>
    <p:extLst>
      <p:ext uri="{BB962C8B-B14F-4D97-AF65-F5344CB8AC3E}">
        <p14:creationId xmlns:p14="http://schemas.microsoft.com/office/powerpoint/2010/main" val="37236016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6BAAEE-EB9C-4C63-B70C-78895651ED33}"/>
              </a:ext>
            </a:extLst>
          </p:cNvPr>
          <p:cNvPicPr>
            <a:picLocks noChangeAspect="1"/>
          </p:cNvPicPr>
          <p:nvPr/>
        </p:nvPicPr>
        <p:blipFill>
          <a:blip r:embed="rId2"/>
          <a:stretch>
            <a:fillRect/>
          </a:stretch>
        </p:blipFill>
        <p:spPr>
          <a:xfrm>
            <a:off x="565745"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Custom Indentation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startAt="2"/>
            </a:pPr>
            <a:r>
              <a:rPr lang="en-GB" sz="2400" dirty="0"/>
              <a:t>Adjust the indentation settings. |</a:t>
            </a:r>
            <a:r>
              <a:rPr lang="zh-CN" altLang="en-US" sz="2400" dirty="0">
                <a:solidFill>
                  <a:srgbClr val="0070C0"/>
                </a:solidFill>
              </a:rPr>
              <a:t>调整缩进设置。</a:t>
            </a:r>
          </a:p>
          <a:p>
            <a:pPr algn="just" fontAlgn="base"/>
            <a:endParaRPr lang="en-GB" sz="2400" dirty="0"/>
          </a:p>
          <a:p>
            <a:pPr algn="just" fontAlgn="base"/>
            <a:r>
              <a:rPr lang="en-GB" sz="2400" dirty="0"/>
              <a:t>You can adjust the indentation on both the left and right sides of the paragraph. </a:t>
            </a:r>
          </a:p>
          <a:p>
            <a:pPr algn="just" fontAlgn="base"/>
            <a:r>
              <a:rPr lang="zh-CN" altLang="en-US" sz="2400" dirty="0">
                <a:solidFill>
                  <a:srgbClr val="0070C0"/>
                </a:solidFill>
              </a:rPr>
              <a:t>您可以调整段落左侧和右侧的缩进。</a:t>
            </a:r>
            <a:endParaRPr lang="en-GB" sz="2400" dirty="0">
              <a:solidFill>
                <a:srgbClr val="0070C0"/>
              </a:solidFill>
            </a:endParaRPr>
          </a:p>
        </p:txBody>
      </p:sp>
    </p:spTree>
    <p:extLst>
      <p:ext uri="{BB962C8B-B14F-4D97-AF65-F5344CB8AC3E}">
        <p14:creationId xmlns:p14="http://schemas.microsoft.com/office/powerpoint/2010/main" val="19648091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6BAAEE-EB9C-4C63-B70C-78895651ED33}"/>
              </a:ext>
            </a:extLst>
          </p:cNvPr>
          <p:cNvPicPr>
            <a:picLocks noChangeAspect="1"/>
          </p:cNvPicPr>
          <p:nvPr/>
        </p:nvPicPr>
        <p:blipFill>
          <a:blip r:embed="rId2"/>
          <a:stretch>
            <a:fillRect/>
          </a:stretch>
        </p:blipFill>
        <p:spPr>
          <a:xfrm>
            <a:off x="565745" y="980315"/>
            <a:ext cx="7536744" cy="520543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Custom Indentation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569660"/>
          </a:xfrm>
          <a:prstGeom prst="rect">
            <a:avLst/>
          </a:prstGeom>
          <a:noFill/>
        </p:spPr>
        <p:txBody>
          <a:bodyPr wrap="square" rtlCol="0">
            <a:spAutoFit/>
          </a:bodyPr>
          <a:lstStyle/>
          <a:p>
            <a:pPr marL="457200" indent="-457200" algn="just" fontAlgn="base">
              <a:buFont typeface="+mj-lt"/>
              <a:buAutoNum type="arabicPeriod" startAt="3"/>
            </a:pPr>
            <a:r>
              <a:rPr lang="en-GB" sz="2400" dirty="0"/>
              <a:t>Click OK when you’re done to close the dialog box. | </a:t>
            </a:r>
            <a:r>
              <a:rPr lang="zh-CN" altLang="en-US" sz="2400" dirty="0">
                <a:solidFill>
                  <a:srgbClr val="0070C0"/>
                </a:solidFill>
              </a:rPr>
              <a:t>完成后单击“确定”关闭对话框。</a:t>
            </a:r>
          </a:p>
        </p:txBody>
      </p:sp>
    </p:spTree>
    <p:extLst>
      <p:ext uri="{BB962C8B-B14F-4D97-AF65-F5344CB8AC3E}">
        <p14:creationId xmlns:p14="http://schemas.microsoft.com/office/powerpoint/2010/main" val="7397548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Custom Indentation Options</a:t>
            </a:r>
          </a:p>
        </p:txBody>
      </p:sp>
      <p:sp>
        <p:nvSpPr>
          <p:cNvPr id="3" name="TextBox 2">
            <a:extLst>
              <a:ext uri="{FF2B5EF4-FFF2-40B4-BE49-F238E27FC236}">
                <a16:creationId xmlns:a16="http://schemas.microsoft.com/office/drawing/2014/main" id="{E78D8235-3F41-4A56-89C4-59990BAE336E}"/>
              </a:ext>
            </a:extLst>
          </p:cNvPr>
          <p:cNvSpPr txBox="1"/>
          <p:nvPr/>
        </p:nvSpPr>
        <p:spPr>
          <a:xfrm>
            <a:off x="816052" y="783454"/>
            <a:ext cx="11213192" cy="1569660"/>
          </a:xfrm>
          <a:prstGeom prst="rect">
            <a:avLst/>
          </a:prstGeom>
          <a:noFill/>
        </p:spPr>
        <p:txBody>
          <a:bodyPr wrap="square" rtlCol="0">
            <a:spAutoFit/>
          </a:bodyPr>
          <a:lstStyle/>
          <a:p>
            <a:pPr algn="just" fontAlgn="base"/>
            <a:r>
              <a:rPr lang="en-GB" sz="2400" dirty="0"/>
              <a:t>Click and drag the Left Indent marker or the Right Indent marker on the Ruler to adjust where the text will start and end on a line.</a:t>
            </a:r>
          </a:p>
          <a:p>
            <a:pPr algn="just" fontAlgn="base"/>
            <a:r>
              <a:rPr lang="zh-CN" altLang="en-US" sz="2400" dirty="0">
                <a:solidFill>
                  <a:srgbClr val="0070C0"/>
                </a:solidFill>
              </a:rPr>
              <a:t>单击并拖动标尺上的左缩进标记或右缩进标记以调整文本在一行上的开始和结束位置。</a:t>
            </a:r>
            <a:endParaRPr lang="en-GB" sz="2400" dirty="0">
              <a:solidFill>
                <a:srgbClr val="0070C0"/>
              </a:solidFill>
            </a:endParaRPr>
          </a:p>
        </p:txBody>
      </p:sp>
      <p:pic>
        <p:nvPicPr>
          <p:cNvPr id="5" name="Picture 4">
            <a:extLst>
              <a:ext uri="{FF2B5EF4-FFF2-40B4-BE49-F238E27FC236}">
                <a16:creationId xmlns:a16="http://schemas.microsoft.com/office/drawing/2014/main" id="{653517EB-CEDC-48FA-BF8A-E88CB81C3802}"/>
              </a:ext>
            </a:extLst>
          </p:cNvPr>
          <p:cNvPicPr>
            <a:picLocks noChangeAspect="1"/>
          </p:cNvPicPr>
          <p:nvPr/>
        </p:nvPicPr>
        <p:blipFill>
          <a:blip r:embed="rId2"/>
          <a:stretch>
            <a:fillRect/>
          </a:stretch>
        </p:blipFill>
        <p:spPr>
          <a:xfrm>
            <a:off x="1393329" y="2652005"/>
            <a:ext cx="9604617" cy="2115303"/>
          </a:xfrm>
          <a:prstGeom prst="rect">
            <a:avLst/>
          </a:prstGeom>
        </p:spPr>
      </p:pic>
    </p:spTree>
    <p:extLst>
      <p:ext uri="{BB962C8B-B14F-4D97-AF65-F5344CB8AC3E}">
        <p14:creationId xmlns:p14="http://schemas.microsoft.com/office/powerpoint/2010/main" val="21031380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First Line &amp; Hanging Indents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Besides the left and right indents, two special indents can be used in your paragraphs: hanging and first line indents. </a:t>
            </a:r>
          </a:p>
          <a:p>
            <a:pPr algn="just" fontAlgn="base"/>
            <a:r>
              <a:rPr lang="zh-CN" altLang="en-US" sz="2400" dirty="0">
                <a:solidFill>
                  <a:srgbClr val="0070C0"/>
                </a:solidFill>
              </a:rPr>
              <a:t>除了左右缩进，您的段落中还可以使用两种特殊的缩进：悬挂缩进和首行缩进。</a:t>
            </a:r>
            <a:endParaRPr lang="en-GB" sz="2400" dirty="0">
              <a:solidFill>
                <a:srgbClr val="0070C0"/>
              </a:solidFill>
            </a:endParaRPr>
          </a:p>
        </p:txBody>
      </p:sp>
      <p:pic>
        <p:nvPicPr>
          <p:cNvPr id="5" name="Picture 4">
            <a:extLst>
              <a:ext uri="{FF2B5EF4-FFF2-40B4-BE49-F238E27FC236}">
                <a16:creationId xmlns:a16="http://schemas.microsoft.com/office/drawing/2014/main" id="{6C8A6158-5482-423B-B182-EDB9F9E46AB1}"/>
              </a:ext>
            </a:extLst>
          </p:cNvPr>
          <p:cNvPicPr>
            <a:picLocks noChangeAspect="1"/>
          </p:cNvPicPr>
          <p:nvPr/>
        </p:nvPicPr>
        <p:blipFill>
          <a:blip r:embed="rId2"/>
          <a:stretch>
            <a:fillRect/>
          </a:stretch>
        </p:blipFill>
        <p:spPr>
          <a:xfrm>
            <a:off x="565744" y="980315"/>
            <a:ext cx="7536744" cy="5205434"/>
          </a:xfrm>
          <a:prstGeom prst="rect">
            <a:avLst/>
          </a:prstGeom>
        </p:spPr>
      </p:pic>
    </p:spTree>
    <p:extLst>
      <p:ext uri="{BB962C8B-B14F-4D97-AF65-F5344CB8AC3E}">
        <p14:creationId xmlns:p14="http://schemas.microsoft.com/office/powerpoint/2010/main" val="34311582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First Line &amp; Hanging Indents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algn="just" fontAlgn="base"/>
            <a:r>
              <a:rPr lang="en-GB" sz="2400" dirty="0"/>
              <a:t>A first line indentation lets you indent the first line of a paragraph independently of the other lines. In hanging indentation, the first line of the paragraph remains against the left margin while the other lines in the paragraph are indented. </a:t>
            </a:r>
          </a:p>
          <a:p>
            <a:pPr algn="just" fontAlgn="base"/>
            <a:r>
              <a:rPr lang="zh-CN" altLang="en-US" sz="2400" dirty="0">
                <a:solidFill>
                  <a:srgbClr val="0070C0"/>
                </a:solidFill>
              </a:rPr>
              <a:t>首行缩进允许您独立于其他行缩进段落的第一行。在悬挂缩进中，段落的第一行保持在左边距，而段落中的其他行则缩进。</a:t>
            </a:r>
            <a:endParaRPr lang="en-GB" sz="2400" dirty="0">
              <a:solidFill>
                <a:srgbClr val="0070C0"/>
              </a:solidFill>
            </a:endParaRPr>
          </a:p>
        </p:txBody>
      </p:sp>
      <p:pic>
        <p:nvPicPr>
          <p:cNvPr id="5" name="Picture 4">
            <a:extLst>
              <a:ext uri="{FF2B5EF4-FFF2-40B4-BE49-F238E27FC236}">
                <a16:creationId xmlns:a16="http://schemas.microsoft.com/office/drawing/2014/main" id="{6C8A6158-5482-423B-B182-EDB9F9E46AB1}"/>
              </a:ext>
            </a:extLst>
          </p:cNvPr>
          <p:cNvPicPr>
            <a:picLocks noChangeAspect="1"/>
          </p:cNvPicPr>
          <p:nvPr/>
        </p:nvPicPr>
        <p:blipFill>
          <a:blip r:embed="rId2"/>
          <a:stretch>
            <a:fillRect/>
          </a:stretch>
        </p:blipFill>
        <p:spPr>
          <a:xfrm>
            <a:off x="565744" y="980315"/>
            <a:ext cx="7536744" cy="5205434"/>
          </a:xfrm>
          <a:prstGeom prst="rect">
            <a:avLst/>
          </a:prstGeom>
        </p:spPr>
      </p:pic>
    </p:spTree>
    <p:extLst>
      <p:ext uri="{BB962C8B-B14F-4D97-AF65-F5344CB8AC3E}">
        <p14:creationId xmlns:p14="http://schemas.microsoft.com/office/powerpoint/2010/main" val="9629046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First Line &amp; Hanging Indents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algn="just" fontAlgn="base"/>
            <a:r>
              <a:rPr lang="en-GB" sz="2400" dirty="0"/>
              <a:t>Hanging indentations are often used in bibliographies or lists</a:t>
            </a:r>
          </a:p>
          <a:p>
            <a:pPr algn="just" fontAlgn="base"/>
            <a:r>
              <a:rPr lang="zh-CN" altLang="en-US" sz="2400" dirty="0">
                <a:solidFill>
                  <a:srgbClr val="0070C0"/>
                </a:solidFill>
              </a:rPr>
              <a:t>悬挂缩进常用于参考书目或列表</a:t>
            </a:r>
            <a:endParaRPr lang="en-GB" sz="2400" dirty="0">
              <a:solidFill>
                <a:srgbClr val="0070C0"/>
              </a:solidFill>
            </a:endParaRPr>
          </a:p>
        </p:txBody>
      </p:sp>
      <p:pic>
        <p:nvPicPr>
          <p:cNvPr id="5" name="Picture 4">
            <a:extLst>
              <a:ext uri="{FF2B5EF4-FFF2-40B4-BE49-F238E27FC236}">
                <a16:creationId xmlns:a16="http://schemas.microsoft.com/office/drawing/2014/main" id="{6C8A6158-5482-423B-B182-EDB9F9E46AB1}"/>
              </a:ext>
            </a:extLst>
          </p:cNvPr>
          <p:cNvPicPr>
            <a:picLocks noChangeAspect="1"/>
          </p:cNvPicPr>
          <p:nvPr/>
        </p:nvPicPr>
        <p:blipFill>
          <a:blip r:embed="rId2"/>
          <a:stretch>
            <a:fillRect/>
          </a:stretch>
        </p:blipFill>
        <p:spPr>
          <a:xfrm>
            <a:off x="565744" y="980315"/>
            <a:ext cx="7536744" cy="5205434"/>
          </a:xfrm>
          <a:prstGeom prst="rect">
            <a:avLst/>
          </a:prstGeom>
        </p:spPr>
      </p:pic>
    </p:spTree>
    <p:extLst>
      <p:ext uri="{BB962C8B-B14F-4D97-AF65-F5344CB8AC3E}">
        <p14:creationId xmlns:p14="http://schemas.microsoft.com/office/powerpoint/2010/main" val="4279434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infografis">
      <a:dk1>
        <a:srgbClr val="000000"/>
      </a:dk1>
      <a:lt1>
        <a:srgbClr val="FFFFFF"/>
      </a:lt1>
      <a:dk2>
        <a:srgbClr val="2D3847"/>
      </a:dk2>
      <a:lt2>
        <a:srgbClr val="E7E6E6"/>
      </a:lt2>
      <a:accent1>
        <a:srgbClr val="439BF7"/>
      </a:accent1>
      <a:accent2>
        <a:srgbClr val="4EE2C2"/>
      </a:accent2>
      <a:accent3>
        <a:srgbClr val="FC6C8E"/>
      </a:accent3>
      <a:accent4>
        <a:srgbClr val="F6AF2E"/>
      </a:accent4>
      <a:accent5>
        <a:srgbClr val="F67A2E"/>
      </a:accent5>
      <a:accent6>
        <a:srgbClr val="C297E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4874</TotalTime>
  <Words>9563</Words>
  <Application>Microsoft Office PowerPoint</Application>
  <PresentationFormat>Widescreen</PresentationFormat>
  <Paragraphs>639</Paragraphs>
  <Slides>146</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146</vt:i4>
      </vt:variant>
    </vt:vector>
  </HeadingPairs>
  <TitlesOfParts>
    <vt:vector size="155" baseType="lpstr">
      <vt:lpstr>Arial</vt:lpstr>
      <vt:lpstr>Calibri</vt:lpstr>
      <vt:lpstr>Calibri Light</vt:lpstr>
      <vt:lpstr>Helvetica</vt:lpstr>
      <vt:lpstr>Segoe UI</vt:lpstr>
      <vt:lpstr>Segoe UI Light</vt:lpstr>
      <vt:lpstr>Custom Design</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Ghobhirajah</dc:creator>
  <cp:lastModifiedBy>Ghobhirajah</cp:lastModifiedBy>
  <cp:revision>87</cp:revision>
  <dcterms:created xsi:type="dcterms:W3CDTF">2020-11-20T03:25:54Z</dcterms:created>
  <dcterms:modified xsi:type="dcterms:W3CDTF">2021-07-24T14:39:18Z</dcterms:modified>
</cp:coreProperties>
</file>